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9"/>
  </p:notesMasterIdLst>
  <p:handoutMasterIdLst>
    <p:handoutMasterId r:id="rId60"/>
  </p:handoutMasterIdLst>
  <p:sldIdLst>
    <p:sldId id="424" r:id="rId2"/>
    <p:sldId id="458" r:id="rId3"/>
    <p:sldId id="395" r:id="rId4"/>
    <p:sldId id="485" r:id="rId5"/>
    <p:sldId id="425" r:id="rId6"/>
    <p:sldId id="429" r:id="rId7"/>
    <p:sldId id="471" r:id="rId8"/>
    <p:sldId id="472" r:id="rId9"/>
    <p:sldId id="456" r:id="rId10"/>
    <p:sldId id="389" r:id="rId11"/>
    <p:sldId id="427" r:id="rId12"/>
    <p:sldId id="428" r:id="rId13"/>
    <p:sldId id="430" r:id="rId14"/>
    <p:sldId id="433" r:id="rId15"/>
    <p:sldId id="453" r:id="rId16"/>
    <p:sldId id="454" r:id="rId17"/>
    <p:sldId id="455" r:id="rId18"/>
    <p:sldId id="431" r:id="rId19"/>
    <p:sldId id="436" r:id="rId20"/>
    <p:sldId id="437" r:id="rId21"/>
    <p:sldId id="444" r:id="rId22"/>
    <p:sldId id="445" r:id="rId23"/>
    <p:sldId id="452" r:id="rId24"/>
    <p:sldId id="450" r:id="rId25"/>
    <p:sldId id="440" r:id="rId26"/>
    <p:sldId id="438" r:id="rId27"/>
    <p:sldId id="486" r:id="rId28"/>
    <p:sldId id="461" r:id="rId29"/>
    <p:sldId id="460" r:id="rId30"/>
    <p:sldId id="376" r:id="rId31"/>
    <p:sldId id="375" r:id="rId32"/>
    <p:sldId id="463" r:id="rId33"/>
    <p:sldId id="487" r:id="rId34"/>
    <p:sldId id="398" r:id="rId35"/>
    <p:sldId id="399" r:id="rId36"/>
    <p:sldId id="406" r:id="rId37"/>
    <p:sldId id="401" r:id="rId38"/>
    <p:sldId id="402" r:id="rId39"/>
    <p:sldId id="412" r:id="rId40"/>
    <p:sldId id="439" r:id="rId41"/>
    <p:sldId id="466" r:id="rId42"/>
    <p:sldId id="467" r:id="rId43"/>
    <p:sldId id="468" r:id="rId44"/>
    <p:sldId id="469" r:id="rId45"/>
    <p:sldId id="470" r:id="rId46"/>
    <p:sldId id="473" r:id="rId47"/>
    <p:sldId id="481" r:id="rId48"/>
    <p:sldId id="480" r:id="rId49"/>
    <p:sldId id="421" r:id="rId50"/>
    <p:sldId id="482" r:id="rId51"/>
    <p:sldId id="483" r:id="rId52"/>
    <p:sldId id="484" r:id="rId53"/>
    <p:sldId id="488" r:id="rId54"/>
    <p:sldId id="478" r:id="rId55"/>
    <p:sldId id="476" r:id="rId56"/>
    <p:sldId id="475" r:id="rId57"/>
    <p:sldId id="489"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F9FFAA"/>
    <a:srgbClr val="66CCFF"/>
    <a:srgbClr val="00FF80"/>
    <a:srgbClr val="FFFF66"/>
    <a:srgbClr val="2347B4"/>
    <a:srgbClr val="5FB24D"/>
    <a:srgbClr val="683B2B"/>
    <a:srgbClr val="84B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479" autoAdjust="0"/>
  </p:normalViewPr>
  <p:slideViewPr>
    <p:cSldViewPr snapToObjects="1">
      <p:cViewPr>
        <p:scale>
          <a:sx n="100" d="100"/>
          <a:sy n="100" d="100"/>
        </p:scale>
        <p:origin x="-760" y="-31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2352"/>
    </p:cViewPr>
  </p:sorterViewPr>
  <p:notesViewPr>
    <p:cSldViewPr snapToGrid="0" snapToObjects="1">
      <p:cViewPr varScale="1">
        <p:scale>
          <a:sx n="84" d="100"/>
          <a:sy n="84" d="100"/>
        </p:scale>
        <p:origin x="-388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38F0816-577B-9F4C-9E9C-6203A6B9A82A}" type="datetimeFigureOut">
              <a:rPr lang="en-US" smtClean="0"/>
              <a:pPr/>
              <a:t>7/28/14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FCBA7A9-55FE-A84C-808D-730C2214D892}" type="slidenum">
              <a:rPr lang="en-US" smtClean="0"/>
              <a:pPr/>
              <a:t>‹#›</a:t>
            </a:fld>
            <a:endParaRPr lang="en-US"/>
          </a:p>
        </p:txBody>
      </p:sp>
    </p:spTree>
    <p:extLst>
      <p:ext uri="{BB962C8B-B14F-4D97-AF65-F5344CB8AC3E}">
        <p14:creationId xmlns:p14="http://schemas.microsoft.com/office/powerpoint/2010/main" val="18552156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1D3F92-97C3-9E47-8812-8AF0E8E1263A}" type="datetimeFigureOut">
              <a:rPr lang="en-US" smtClean="0"/>
              <a:pPr/>
              <a:t>7/28/14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08795B-C034-2940-83B3-068A9727EEB6}" type="slidenum">
              <a:rPr lang="en-US" smtClean="0"/>
              <a:pPr/>
              <a:t>‹#›</a:t>
            </a:fld>
            <a:endParaRPr lang="en-US"/>
          </a:p>
        </p:txBody>
      </p:sp>
    </p:spTree>
    <p:extLst>
      <p:ext uri="{BB962C8B-B14F-4D97-AF65-F5344CB8AC3E}">
        <p14:creationId xmlns:p14="http://schemas.microsoft.com/office/powerpoint/2010/main" val="41274383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411403-57E9-8F4E-A150-044AFA2B33AC}" type="slidenum">
              <a:rPr lang="en-US" smtClean="0"/>
              <a:t>1</a:t>
            </a:fld>
            <a:endParaRPr lang="en-US"/>
          </a:p>
        </p:txBody>
      </p:sp>
    </p:spTree>
    <p:extLst>
      <p:ext uri="{BB962C8B-B14F-4D97-AF65-F5344CB8AC3E}">
        <p14:creationId xmlns:p14="http://schemas.microsoft.com/office/powerpoint/2010/main" val="2907700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F608795B-C034-2940-83B3-068A9727EEB6}" type="slidenum">
              <a:rPr lang="en-US" smtClean="0"/>
              <a:pPr/>
              <a:t>15</a:t>
            </a:fld>
            <a:endParaRPr lang="en-US"/>
          </a:p>
        </p:txBody>
      </p:sp>
    </p:spTree>
    <p:extLst>
      <p:ext uri="{BB962C8B-B14F-4D97-AF65-F5344CB8AC3E}">
        <p14:creationId xmlns:p14="http://schemas.microsoft.com/office/powerpoint/2010/main" val="367225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Concepts that we use so readily in ecology, can become more challenging and ambiguous the more closely we examine them.	</a:t>
            </a:r>
            <a:endParaRPr lang="en-US" dirty="0"/>
          </a:p>
        </p:txBody>
      </p:sp>
      <p:sp>
        <p:nvSpPr>
          <p:cNvPr id="4" name="Slide Number Placeholder 3"/>
          <p:cNvSpPr>
            <a:spLocks noGrp="1"/>
          </p:cNvSpPr>
          <p:nvPr>
            <p:ph type="sldNum" sz="quarter" idx="10"/>
          </p:nvPr>
        </p:nvSpPr>
        <p:spPr/>
        <p:txBody>
          <a:bodyPr/>
          <a:lstStyle/>
          <a:p>
            <a:fld id="{F608795B-C034-2940-83B3-068A9727EEB6}" type="slidenum">
              <a:rPr lang="en-US" smtClean="0"/>
              <a:pPr/>
              <a:t>18</a:t>
            </a:fld>
            <a:endParaRPr lang="en-US"/>
          </a:p>
        </p:txBody>
      </p:sp>
    </p:spTree>
    <p:extLst>
      <p:ext uri="{BB962C8B-B14F-4D97-AF65-F5344CB8AC3E}">
        <p14:creationId xmlns:p14="http://schemas.microsoft.com/office/powerpoint/2010/main" val="367225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08795B-C034-2940-83B3-068A9727EEB6}" type="slidenum">
              <a:rPr lang="en-US" smtClean="0"/>
              <a:pPr/>
              <a:t>19</a:t>
            </a:fld>
            <a:endParaRPr lang="en-US"/>
          </a:p>
        </p:txBody>
      </p:sp>
    </p:spTree>
    <p:extLst>
      <p:ext uri="{BB962C8B-B14F-4D97-AF65-F5344CB8AC3E}">
        <p14:creationId xmlns:p14="http://schemas.microsoft.com/office/powerpoint/2010/main" val="367225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Formal, mathematical rigor that machines (computers) can deal with</a:t>
            </a:r>
            <a:endParaRPr lang="en-US" dirty="0"/>
          </a:p>
        </p:txBody>
      </p:sp>
      <p:sp>
        <p:nvSpPr>
          <p:cNvPr id="4" name="Slide Number Placeholder 3"/>
          <p:cNvSpPr>
            <a:spLocks noGrp="1"/>
          </p:cNvSpPr>
          <p:nvPr>
            <p:ph type="sldNum" sz="quarter" idx="10"/>
          </p:nvPr>
        </p:nvSpPr>
        <p:spPr/>
        <p:txBody>
          <a:bodyPr/>
          <a:lstStyle/>
          <a:p>
            <a:fld id="{F608795B-C034-2940-83B3-068A9727EEB6}" type="slidenum">
              <a:rPr lang="en-US" smtClean="0"/>
              <a:pPr/>
              <a:t>20</a:t>
            </a:fld>
            <a:endParaRPr lang="en-US"/>
          </a:p>
        </p:txBody>
      </p:sp>
    </p:spTree>
    <p:extLst>
      <p:ext uri="{BB962C8B-B14F-4D97-AF65-F5344CB8AC3E}">
        <p14:creationId xmlns:p14="http://schemas.microsoft.com/office/powerpoint/2010/main" val="1366859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CD9A1CD0-AEE1-C746-A330-A9C4E3696D7E}" type="slidenum">
              <a:rPr lang="en-US" sz="1200"/>
              <a:pPr/>
              <a:t>30</a:t>
            </a:fld>
            <a:endParaRPr lang="en-US" sz="1200"/>
          </a:p>
        </p:txBody>
      </p:sp>
      <p:sp>
        <p:nvSpPr>
          <p:cNvPr id="44035" name="Rectangle 2"/>
          <p:cNvSpPr>
            <a:spLocks noGrp="1" noRot="1" noChangeAspect="1" noChangeArrowheads="1"/>
          </p:cNvSpPr>
          <p:nvPr>
            <p:ph type="sldImg"/>
          </p:nvPr>
        </p:nvSpPr>
        <p:spPr>
          <a:solidFill>
            <a:srgbClr val="FFFFFF"/>
          </a:solidFill>
          <a:ln/>
        </p:spPr>
      </p:sp>
      <p:sp>
        <p:nvSpPr>
          <p:cNvPr id="44036"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a:buFontTx/>
              <a:buChar char="-"/>
            </a:pPr>
            <a:r>
              <a:rPr lang="en-US">
                <a:ea typeface="ＭＳ Ｐゴシック" charset="0"/>
                <a:cs typeface="ＭＳ Ｐゴシック" charset="0"/>
              </a:rPr>
              <a:t>ACKNOWLEDGE: very simple examples (this slide is primarily for people who aren</a:t>
            </a:r>
            <a:r>
              <a:rPr lang="ja-JP" altLang="en-US">
                <a:ea typeface="ＭＳ Ｐゴシック" charset="0"/>
                <a:cs typeface="ＭＳ Ｐゴシック" charset="0"/>
              </a:rPr>
              <a:t>’</a:t>
            </a:r>
            <a:r>
              <a:rPr lang="en-US">
                <a:ea typeface="ＭＳ Ｐゴシック" charset="0"/>
                <a:cs typeface="ＭＳ Ｐゴシック" charset="0"/>
              </a:rPr>
              <a:t>t that familiar with ontologies)</a:t>
            </a:r>
          </a:p>
          <a:p>
            <a:pPr>
              <a:buFontTx/>
              <a:buChar char="-"/>
            </a:pPr>
            <a:r>
              <a:rPr lang="en-US">
                <a:ea typeface="ＭＳ Ｐゴシック" charset="0"/>
                <a:cs typeface="ＭＳ Ｐゴシック" charset="0"/>
              </a:rPr>
              <a:t>Data set discovery:</a:t>
            </a:r>
          </a:p>
          <a:p>
            <a:pPr lvl="2">
              <a:buFontTx/>
              <a:buChar char="-"/>
            </a:pPr>
            <a:r>
              <a:rPr lang="en-US">
                <a:ea typeface="ＭＳ Ｐゴシック" charset="0"/>
              </a:rPr>
              <a:t>Concept classification</a:t>
            </a:r>
          </a:p>
          <a:p>
            <a:pPr lvl="2">
              <a:buFontTx/>
              <a:buChar char="-"/>
            </a:pPr>
            <a:r>
              <a:rPr lang="en-US">
                <a:ea typeface="ＭＳ Ｐゴシック" charset="0"/>
              </a:rPr>
              <a:t>Concept matching</a:t>
            </a:r>
          </a:p>
          <a:p>
            <a:pPr>
              <a:buFontTx/>
              <a:buChar char="-"/>
            </a:pPr>
            <a:r>
              <a:rPr lang="en-US">
                <a:ea typeface="ＭＳ Ｐゴシック" charset="0"/>
                <a:cs typeface="ＭＳ Ｐゴシック" charset="0"/>
              </a:rPr>
              <a:t>Data set merging:</a:t>
            </a:r>
          </a:p>
          <a:p>
            <a:pPr lvl="1">
              <a:buFontTx/>
              <a:buChar char="-"/>
            </a:pPr>
            <a:endParaRPr lang="en-US">
              <a:ea typeface="ＭＳ Ｐゴシック" charset="0"/>
            </a:endParaRPr>
          </a:p>
          <a:p>
            <a:pPr>
              <a:buFontTx/>
              <a:buChar char="-"/>
            </a:pPr>
            <a:r>
              <a:rPr lang="en-US">
                <a:ea typeface="ＭＳ Ｐゴシック" charset="0"/>
                <a:cs typeface="ＭＳ Ｐゴシック" charset="0"/>
              </a:rPr>
              <a:t>Emergent concepts:</a:t>
            </a:r>
          </a:p>
          <a:p>
            <a:pPr>
              <a:buFontTx/>
              <a:buChar char="-"/>
            </a:pPr>
            <a:r>
              <a:rPr lang="en-US">
                <a:ea typeface="ＭＳ Ｐゴシック" charset="0"/>
                <a:cs typeface="ＭＳ Ｐゴシック" charset="0"/>
              </a:rPr>
              <a:t>Potential analyses:</a:t>
            </a:r>
          </a:p>
          <a:p>
            <a:pPr lvl="2">
              <a:buFontTx/>
              <a:buChar char="-"/>
            </a:pPr>
            <a:endParaRPr lang="en-US">
              <a:ea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39</a:t>
            </a:fld>
            <a:endParaRPr lang="en-US" smtClean="0">
              <a:latin typeface="Calibri" pitchFamily="34" charset="0"/>
              <a:ea typeface="ＭＳ Ｐゴシック"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FE8022-4DAB-B346-9199-6472A151929B}" type="slidenum">
              <a:rPr lang="en-US"/>
              <a:pPr/>
              <a:t>41</a:t>
            </a:fld>
            <a:endParaRPr lang="en-US"/>
          </a:p>
        </p:txBody>
      </p:sp>
      <p:sp>
        <p:nvSpPr>
          <p:cNvPr id="993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99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A12F4C-43B6-2D40-8BE3-FDB4005A508B}" type="slidenum">
              <a:rPr lang="en-US"/>
              <a:pPr/>
              <a:t>42</a:t>
            </a:fld>
            <a:endParaRPr lang="en-US"/>
          </a:p>
        </p:txBody>
      </p:sp>
      <p:sp>
        <p:nvSpPr>
          <p:cNvPr id="1034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3427" name="Rectangle 3"/>
          <p:cNvSpPr>
            <a:spLocks noGrp="1" noChangeArrowheads="1"/>
          </p:cNvSpPr>
          <p:nvPr>
            <p:ph type="body" idx="1"/>
          </p:nvPr>
        </p:nvSpPr>
        <p:spPr/>
        <p:txBody>
          <a:bodyPr/>
          <a:lstStyle/>
          <a:p>
            <a:pPr>
              <a:buFontTx/>
              <a:buChar char="-"/>
            </a:pPr>
            <a:r>
              <a:rPr lang="en-US"/>
              <a:t>ACKNOWLEDGE: very simple examples (this slide is primarily for people who aren</a:t>
            </a:r>
            <a:r>
              <a:rPr lang="ja-JP" altLang="en-US">
                <a:latin typeface="Arial"/>
              </a:rPr>
              <a:t>’</a:t>
            </a:r>
            <a:r>
              <a:rPr lang="en-US"/>
              <a:t>t that familiar with ontologies)</a:t>
            </a:r>
          </a:p>
          <a:p>
            <a:pPr>
              <a:buFontTx/>
              <a:buChar char="-"/>
            </a:pPr>
            <a:r>
              <a:rPr lang="en-US"/>
              <a:t>Data set discovery:</a:t>
            </a:r>
          </a:p>
          <a:p>
            <a:pPr lvl="2">
              <a:buFontTx/>
              <a:buChar char="-"/>
            </a:pPr>
            <a:r>
              <a:rPr lang="en-US"/>
              <a:t>Concept classification</a:t>
            </a:r>
          </a:p>
          <a:p>
            <a:pPr lvl="2">
              <a:buFontTx/>
              <a:buChar char="-"/>
            </a:pPr>
            <a:r>
              <a:rPr lang="en-US"/>
              <a:t>Concept matching</a:t>
            </a:r>
          </a:p>
          <a:p>
            <a:pPr>
              <a:buFontTx/>
              <a:buChar char="-"/>
            </a:pPr>
            <a:r>
              <a:rPr lang="en-US"/>
              <a:t>Data set merging:</a:t>
            </a:r>
          </a:p>
          <a:p>
            <a:pPr lvl="1">
              <a:buFontTx/>
              <a:buChar char="-"/>
            </a:pPr>
            <a:endParaRPr lang="en-US"/>
          </a:p>
          <a:p>
            <a:pPr>
              <a:buFontTx/>
              <a:buChar char="-"/>
            </a:pPr>
            <a:r>
              <a:rPr lang="en-US"/>
              <a:t>Emergent concepts:</a:t>
            </a:r>
          </a:p>
          <a:p>
            <a:pPr>
              <a:buFontTx/>
              <a:buChar char="-"/>
            </a:pPr>
            <a:r>
              <a:rPr lang="en-US"/>
              <a:t>Potential analyses:</a:t>
            </a:r>
          </a:p>
          <a:p>
            <a:pPr lvl="2">
              <a:buFontTx/>
              <a:buChar char="-"/>
            </a:pP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E712C-8814-2242-9174-7092D555B123}" type="slidenum">
              <a:rPr lang="en-US"/>
              <a:pPr/>
              <a:t>43</a:t>
            </a:fld>
            <a:endParaRPr lang="en-US"/>
          </a:p>
        </p:txBody>
      </p:sp>
      <p:sp>
        <p:nvSpPr>
          <p:cNvPr id="142338" name="Rectangle 1026"/>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2339" name="Rectangle 1027"/>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pPr>
              <a:buFontTx/>
              <a:buChar char="-"/>
            </a:pPr>
            <a:r>
              <a:rPr lang="en-US"/>
              <a:t>ACKNOWLEDGE: very simple examples (this slide is primarily for people who aren</a:t>
            </a:r>
            <a:r>
              <a:rPr lang="ja-JP" altLang="en-US">
                <a:latin typeface="Arial"/>
              </a:rPr>
              <a:t>’</a:t>
            </a:r>
            <a:r>
              <a:rPr lang="en-US"/>
              <a:t>t that familiar with ontologies)</a:t>
            </a:r>
          </a:p>
          <a:p>
            <a:pPr>
              <a:buFontTx/>
              <a:buChar char="-"/>
            </a:pPr>
            <a:r>
              <a:rPr lang="en-US"/>
              <a:t>Note ability to search for a concept (e.g. Plant) which is not explicitly in the data or metadata.  That concept is drawn from an ontology (which provides a controlled meaning and network of relationships for that concept).  The data or metadata must be annotated with the concept (or some concepts or property descriptions that ultimately relate the stated concept to the data or metadata).</a:t>
            </a:r>
          </a:p>
          <a:p>
            <a:pPr>
              <a:buFontTx/>
              <a:buChar char="-"/>
            </a:pPr>
            <a:endParaRPr lang="en-US"/>
          </a:p>
          <a:p>
            <a:pPr>
              <a:buFontTx/>
              <a:buChar char="-"/>
            </a:pPr>
            <a:r>
              <a:rPr lang="en-US"/>
              <a:t>Data set discovery:</a:t>
            </a:r>
          </a:p>
          <a:p>
            <a:pPr lvl="2">
              <a:buFontTx/>
              <a:buChar char="-"/>
            </a:pPr>
            <a:r>
              <a:rPr lang="en-US"/>
              <a:t>Concept classification</a:t>
            </a:r>
          </a:p>
          <a:p>
            <a:pPr lvl="2">
              <a:buFontTx/>
              <a:buChar char="-"/>
            </a:pPr>
            <a:r>
              <a:rPr lang="en-US"/>
              <a:t>Concept matching</a:t>
            </a:r>
          </a:p>
          <a:p>
            <a:pPr>
              <a:buFontTx/>
              <a:buChar char="-"/>
            </a:pPr>
            <a:r>
              <a:rPr lang="en-US"/>
              <a:t>Data set merging:</a:t>
            </a:r>
          </a:p>
          <a:p>
            <a:pPr lvl="1">
              <a:buFontTx/>
              <a:buChar char="-"/>
            </a:pPr>
            <a:endParaRPr lang="en-US"/>
          </a:p>
          <a:p>
            <a:pPr>
              <a:buFontTx/>
              <a:buChar char="-"/>
            </a:pPr>
            <a:r>
              <a:rPr lang="en-US"/>
              <a:t>Emergent concepts:</a:t>
            </a:r>
          </a:p>
          <a:p>
            <a:pPr>
              <a:buFontTx/>
              <a:buChar char="-"/>
            </a:pPr>
            <a:r>
              <a:rPr lang="en-US"/>
              <a:t>Potential analyses:</a:t>
            </a:r>
          </a:p>
          <a:p>
            <a:pPr lvl="2">
              <a:buFontTx/>
              <a:buChar char="-"/>
            </a:pP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A6F6B4-000C-924A-BF1F-4E7D75B11967}" type="slidenum">
              <a:rPr lang="en-US"/>
              <a:pPr/>
              <a:t>44</a:t>
            </a:fld>
            <a:endParaRPr lang="en-US"/>
          </a:p>
        </p:txBody>
      </p:sp>
      <p:sp>
        <p:nvSpPr>
          <p:cNvPr id="14438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43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pPr>
              <a:buFontTx/>
              <a:buChar char="-"/>
            </a:pPr>
            <a:r>
              <a:rPr lang="en-US"/>
              <a:t>ACKNOWLEDGE: very simple examples (this slide is primarily for people who aren</a:t>
            </a:r>
            <a:r>
              <a:rPr lang="ja-JP" altLang="en-US">
                <a:latin typeface="Arial"/>
              </a:rPr>
              <a:t>’</a:t>
            </a:r>
            <a:r>
              <a:rPr lang="en-US"/>
              <a:t>t that familiar with ontologies)</a:t>
            </a:r>
          </a:p>
          <a:p>
            <a:pPr>
              <a:buFontTx/>
              <a:buChar char="-"/>
            </a:pPr>
            <a:r>
              <a:rPr lang="en-US"/>
              <a:t>Data set discovery:</a:t>
            </a:r>
          </a:p>
          <a:p>
            <a:pPr lvl="2">
              <a:buFontTx/>
              <a:buChar char="-"/>
            </a:pPr>
            <a:r>
              <a:rPr lang="en-US"/>
              <a:t>Concept classification</a:t>
            </a:r>
          </a:p>
          <a:p>
            <a:pPr lvl="2">
              <a:buFontTx/>
              <a:buChar char="-"/>
            </a:pPr>
            <a:r>
              <a:rPr lang="en-US"/>
              <a:t>Concept matching</a:t>
            </a:r>
          </a:p>
          <a:p>
            <a:pPr>
              <a:buFontTx/>
              <a:buChar char="-"/>
            </a:pPr>
            <a:r>
              <a:rPr lang="en-US"/>
              <a:t>Data set merging:</a:t>
            </a:r>
          </a:p>
          <a:p>
            <a:pPr lvl="1">
              <a:buFontTx/>
              <a:buChar char="-"/>
            </a:pPr>
            <a:endParaRPr lang="en-US"/>
          </a:p>
          <a:p>
            <a:pPr>
              <a:buFontTx/>
              <a:buChar char="-"/>
            </a:pPr>
            <a:r>
              <a:rPr lang="en-US"/>
              <a:t>Emergent concepts:</a:t>
            </a:r>
          </a:p>
          <a:p>
            <a:pPr>
              <a:buFontTx/>
              <a:buChar char="-"/>
            </a:pPr>
            <a:r>
              <a:rPr lang="en-US"/>
              <a:t>Potential analyses:</a:t>
            </a:r>
          </a:p>
          <a:p>
            <a:pPr lvl="2">
              <a:buFontTx/>
              <a:buChar char="-"/>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a:t>
            </a:fld>
            <a:endParaRPr lang="en-US" smtClean="0">
              <a:latin typeface="Calibri" pitchFamily="34" charset="0"/>
              <a:ea typeface="ＭＳ Ｐゴシック"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515791-C8F6-DD4C-BEE1-F9E9AA89A1EF}" type="slidenum">
              <a:rPr lang="en-US"/>
              <a:pPr/>
              <a:t>45</a:t>
            </a:fld>
            <a:endParaRPr lang="en-US"/>
          </a:p>
        </p:txBody>
      </p:sp>
      <p:sp>
        <p:nvSpPr>
          <p:cNvPr id="14643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643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pPr>
              <a:buFontTx/>
              <a:buChar char="-"/>
            </a:pPr>
            <a:r>
              <a:rPr lang="en-US"/>
              <a:t>ACKNOWLEDGE: very simple examples (this slide is primarily for people who aren</a:t>
            </a:r>
            <a:r>
              <a:rPr lang="ja-JP" altLang="en-US">
                <a:latin typeface="Arial"/>
              </a:rPr>
              <a:t>’</a:t>
            </a:r>
            <a:r>
              <a:rPr lang="en-US"/>
              <a:t>t that familiar with ontologies)</a:t>
            </a:r>
          </a:p>
          <a:p>
            <a:pPr>
              <a:buFontTx/>
              <a:buChar char="-"/>
            </a:pPr>
            <a:r>
              <a:rPr lang="en-US"/>
              <a:t>Data set discovery:</a:t>
            </a:r>
          </a:p>
          <a:p>
            <a:pPr lvl="2">
              <a:buFontTx/>
              <a:buChar char="-"/>
            </a:pPr>
            <a:r>
              <a:rPr lang="en-US"/>
              <a:t>Concept classification</a:t>
            </a:r>
          </a:p>
          <a:p>
            <a:pPr lvl="2">
              <a:buFontTx/>
              <a:buChar char="-"/>
            </a:pPr>
            <a:r>
              <a:rPr lang="en-US"/>
              <a:t>Concept matching</a:t>
            </a:r>
          </a:p>
          <a:p>
            <a:pPr>
              <a:buFontTx/>
              <a:buChar char="-"/>
            </a:pPr>
            <a:r>
              <a:rPr lang="en-US"/>
              <a:t>Data set merging:</a:t>
            </a:r>
          </a:p>
          <a:p>
            <a:pPr lvl="1">
              <a:buFontTx/>
              <a:buChar char="-"/>
            </a:pPr>
            <a:endParaRPr lang="en-US"/>
          </a:p>
          <a:p>
            <a:pPr>
              <a:buFontTx/>
              <a:buChar char="-"/>
            </a:pPr>
            <a:r>
              <a:rPr lang="en-US"/>
              <a:t>Emergent concepts:</a:t>
            </a:r>
          </a:p>
          <a:p>
            <a:pPr>
              <a:buFontTx/>
              <a:buChar char="-"/>
            </a:pPr>
            <a:r>
              <a:rPr lang="en-US"/>
              <a:t>Potential analyses:</a:t>
            </a:r>
          </a:p>
          <a:p>
            <a:pPr lvl="2">
              <a:buFontTx/>
              <a:buChar char="-"/>
            </a:pP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endParaRPr lang="en" sz="1800"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endParaRPr lang="en" sz="1800" dirty="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not underestimate</a:t>
            </a:r>
            <a:r>
              <a:rPr lang="en-US" baseline="0" dirty="0" smtClean="0"/>
              <a:t> how relevant these two thinkers are in structuring our views of the world, even today!</a:t>
            </a:r>
            <a:endParaRPr lang="en-US" dirty="0"/>
          </a:p>
        </p:txBody>
      </p:sp>
      <p:sp>
        <p:nvSpPr>
          <p:cNvPr id="4" name="Slide Number Placeholder 3"/>
          <p:cNvSpPr>
            <a:spLocks noGrp="1"/>
          </p:cNvSpPr>
          <p:nvPr>
            <p:ph type="sldNum" sz="quarter" idx="10"/>
          </p:nvPr>
        </p:nvSpPr>
        <p:spPr/>
        <p:txBody>
          <a:bodyPr/>
          <a:lstStyle/>
          <a:p>
            <a:fld id="{F608795B-C034-2940-83B3-068A9727EEB6}" type="slidenum">
              <a:rPr lang="en-US" smtClean="0"/>
              <a:pPr/>
              <a:t>5</a:t>
            </a:fld>
            <a:endParaRPr lang="en-US"/>
          </a:p>
        </p:txBody>
      </p:sp>
    </p:spTree>
    <p:extLst>
      <p:ext uri="{BB962C8B-B14F-4D97-AF65-F5344CB8AC3E}">
        <p14:creationId xmlns:p14="http://schemas.microsoft.com/office/powerpoint/2010/main" val="2419876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Aristotle conceived of or clarified</a:t>
            </a:r>
            <a:r>
              <a:rPr lang="en-US" baseline="0" dirty="0" smtClean="0"/>
              <a:t> </a:t>
            </a:r>
            <a:r>
              <a:rPr lang="en-US" dirty="0" smtClean="0"/>
              <a:t>all the terms listed above, although these terms have etymological roots that may be Greek or later more popular</a:t>
            </a:r>
            <a:r>
              <a:rPr lang="en-US" baseline="0" dirty="0" smtClean="0"/>
              <a:t> Latinized variants!!!</a:t>
            </a:r>
            <a:endParaRPr lang="en-US" dirty="0"/>
          </a:p>
        </p:txBody>
      </p:sp>
      <p:sp>
        <p:nvSpPr>
          <p:cNvPr id="4" name="Slide Number Placeholder 3"/>
          <p:cNvSpPr>
            <a:spLocks noGrp="1"/>
          </p:cNvSpPr>
          <p:nvPr>
            <p:ph type="sldNum" sz="quarter" idx="10"/>
          </p:nvPr>
        </p:nvSpPr>
        <p:spPr/>
        <p:txBody>
          <a:bodyPr/>
          <a:lstStyle/>
          <a:p>
            <a:fld id="{F608795B-C034-2940-83B3-068A9727EEB6}" type="slidenum">
              <a:rPr lang="en-US" smtClean="0"/>
              <a:pPr/>
              <a:t>6</a:t>
            </a:fld>
            <a:endParaRPr lang="en-US"/>
          </a:p>
        </p:txBody>
      </p:sp>
    </p:spTree>
    <p:extLst>
      <p:ext uri="{BB962C8B-B14F-4D97-AF65-F5344CB8AC3E}">
        <p14:creationId xmlns:p14="http://schemas.microsoft.com/office/powerpoint/2010/main" val="2084839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a:t>
            </a:r>
            <a:r>
              <a:rPr lang="en-US" baseline="0" dirty="0" smtClean="0"/>
              <a:t> the greatest philosophers of the 20</a:t>
            </a:r>
            <a:r>
              <a:rPr lang="en-US" baseline="30000" dirty="0" smtClean="0"/>
              <a:t>th</a:t>
            </a:r>
            <a:r>
              <a:rPr lang="en-US" baseline="0" dirty="0" smtClean="0"/>
              <a:t> century, </a:t>
            </a:r>
            <a:r>
              <a:rPr lang="en-US" baseline="0" dirty="0" err="1" smtClean="0"/>
              <a:t>Quine</a:t>
            </a:r>
            <a:r>
              <a:rPr lang="en-US" baseline="0" dirty="0" smtClean="0"/>
              <a:t> thought deep and hard about “what there is”, and grounds his beliefs in this slogan where he is basically addressing notions about 1) the ability to talk about the existence of non-existing things (unicorns or specifically, Pegasus!); and 2) whether there  “exist” universals such as “red color” (see, the figure on the unicorn wasn’t gratuitous!).  In both cases, he asserts that it is better to talk of descriptions–1)  “something that is a winged horse captured by </a:t>
            </a:r>
            <a:r>
              <a:rPr lang="en-US" baseline="0" dirty="0" err="1" smtClean="0"/>
              <a:t>Bellerophon</a:t>
            </a:r>
            <a:r>
              <a:rPr lang="en-US" baseline="0" dirty="0" smtClean="0"/>
              <a:t>”,or 2)  “something that is shared among red houses and red skirts”.  Scientists might want to think a bit about their ontological assumptions regarding the “things/attributes” they measure…</a:t>
            </a:r>
            <a:endParaRPr lang="en-US" dirty="0"/>
          </a:p>
        </p:txBody>
      </p:sp>
      <p:sp>
        <p:nvSpPr>
          <p:cNvPr id="4" name="Slide Number Placeholder 3"/>
          <p:cNvSpPr>
            <a:spLocks noGrp="1"/>
          </p:cNvSpPr>
          <p:nvPr>
            <p:ph type="sldNum" sz="quarter" idx="10"/>
          </p:nvPr>
        </p:nvSpPr>
        <p:spPr/>
        <p:txBody>
          <a:bodyPr/>
          <a:lstStyle/>
          <a:p>
            <a:fld id="{F608795B-C034-2940-83B3-068A9727EEB6}" type="slidenum">
              <a:rPr lang="en-US" smtClean="0"/>
              <a:pPr/>
              <a:t>11</a:t>
            </a:fld>
            <a:endParaRPr lang="en-US"/>
          </a:p>
        </p:txBody>
      </p:sp>
    </p:spTree>
    <p:extLst>
      <p:ext uri="{BB962C8B-B14F-4D97-AF65-F5344CB8AC3E}">
        <p14:creationId xmlns:p14="http://schemas.microsoft.com/office/powerpoint/2010/main" val="2500281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Tower</a:t>
            </a:r>
            <a:r>
              <a:rPr lang="en-US" baseline="0" dirty="0" smtClean="0"/>
              <a:t> of Babel, Pieter Brueghel the Elder, 1563	</a:t>
            </a:r>
            <a:endParaRPr lang="en-US" dirty="0"/>
          </a:p>
        </p:txBody>
      </p:sp>
      <p:sp>
        <p:nvSpPr>
          <p:cNvPr id="4" name="Slide Number Placeholder 3"/>
          <p:cNvSpPr>
            <a:spLocks noGrp="1"/>
          </p:cNvSpPr>
          <p:nvPr>
            <p:ph type="sldNum" sz="quarter" idx="10"/>
          </p:nvPr>
        </p:nvSpPr>
        <p:spPr/>
        <p:txBody>
          <a:bodyPr/>
          <a:lstStyle/>
          <a:p>
            <a:fld id="{F608795B-C034-2940-83B3-068A9727EEB6}" type="slidenum">
              <a:rPr lang="en-US" smtClean="0"/>
              <a:pPr/>
              <a:t>12</a:t>
            </a:fld>
            <a:endParaRPr lang="en-US"/>
          </a:p>
        </p:txBody>
      </p:sp>
    </p:spTree>
    <p:extLst>
      <p:ext uri="{BB962C8B-B14F-4D97-AF65-F5344CB8AC3E}">
        <p14:creationId xmlns:p14="http://schemas.microsoft.com/office/powerpoint/2010/main" val="367225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Tower</a:t>
            </a:r>
            <a:r>
              <a:rPr lang="en-US" baseline="0" dirty="0" smtClean="0"/>
              <a:t> of Babel, Pieter Brueghel the Elder, 1563	</a:t>
            </a:r>
            <a:endParaRPr lang="en-US" dirty="0"/>
          </a:p>
        </p:txBody>
      </p:sp>
      <p:sp>
        <p:nvSpPr>
          <p:cNvPr id="4" name="Slide Number Placeholder 3"/>
          <p:cNvSpPr>
            <a:spLocks noGrp="1"/>
          </p:cNvSpPr>
          <p:nvPr>
            <p:ph type="sldNum" sz="quarter" idx="10"/>
          </p:nvPr>
        </p:nvSpPr>
        <p:spPr/>
        <p:txBody>
          <a:bodyPr/>
          <a:lstStyle/>
          <a:p>
            <a:fld id="{F608795B-C034-2940-83B3-068A9727EEB6}" type="slidenum">
              <a:rPr lang="en-US" smtClean="0"/>
              <a:pPr/>
              <a:t>13</a:t>
            </a:fld>
            <a:endParaRPr lang="en-US"/>
          </a:p>
        </p:txBody>
      </p:sp>
    </p:spTree>
    <p:extLst>
      <p:ext uri="{BB962C8B-B14F-4D97-AF65-F5344CB8AC3E}">
        <p14:creationId xmlns:p14="http://schemas.microsoft.com/office/powerpoint/2010/main" val="367225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Concepts are “mental representations” of….?</a:t>
            </a:r>
            <a:endParaRPr lang="en-US" dirty="0"/>
          </a:p>
        </p:txBody>
      </p:sp>
      <p:sp>
        <p:nvSpPr>
          <p:cNvPr id="4" name="Slide Number Placeholder 3"/>
          <p:cNvSpPr>
            <a:spLocks noGrp="1"/>
          </p:cNvSpPr>
          <p:nvPr>
            <p:ph type="sldNum" sz="quarter" idx="10"/>
          </p:nvPr>
        </p:nvSpPr>
        <p:spPr/>
        <p:txBody>
          <a:bodyPr/>
          <a:lstStyle/>
          <a:p>
            <a:fld id="{F608795B-C034-2940-83B3-068A9727EEB6}" type="slidenum">
              <a:rPr lang="en-US" smtClean="0"/>
              <a:pPr/>
              <a:t>14</a:t>
            </a:fld>
            <a:endParaRPr lang="en-US"/>
          </a:p>
        </p:txBody>
      </p:sp>
    </p:spTree>
    <p:extLst>
      <p:ext uri="{BB962C8B-B14F-4D97-AF65-F5344CB8AC3E}">
        <p14:creationId xmlns:p14="http://schemas.microsoft.com/office/powerpoint/2010/main" val="367225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39825"/>
            <a:ext cx="7772400" cy="1470025"/>
          </a:xfrm>
        </p:spPr>
        <p:txBody>
          <a:bodyPr/>
          <a:lstStyle>
            <a:lvl1pPr algn="ctr">
              <a:defRPr sz="3200">
                <a:solidFill>
                  <a:srgbClr val="17375E"/>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895600"/>
            <a:ext cx="6400800" cy="1752600"/>
          </a:xfrm>
        </p:spPr>
        <p:txBody>
          <a:bodyPr>
            <a:normAutofit/>
          </a:bodyPr>
          <a:lstStyle>
            <a:lvl1pPr marL="0" indent="0" algn="ctr">
              <a:buNone/>
              <a:defRPr sz="28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F561DF2B-B89A-1D4B-BD1C-5FB167A0A89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61DF2B-B89A-1D4B-BD1C-5FB167A0A89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561DF2B-B89A-1D4B-BD1C-5FB167A0A89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2" name="Shape 12"/>
          <p:cNvSpPr txBox="1">
            <a:spLocks noGrp="1"/>
          </p:cNvSpPr>
          <p:nvPr>
            <p:ph type="body" idx="1"/>
          </p:nvPr>
        </p:nvSpPr>
        <p:spPr>
          <a:xfrm>
            <a:off x="457200" y="1600200"/>
            <a:ext cx="8229600" cy="4967573"/>
          </a:xfrm>
          <a:prstGeom prst="rect">
            <a:avLst/>
          </a:prstGeom>
        </p:spPr>
        <p:txBody>
          <a:bodyPr lIns="91425" tIns="91425" rIns="91425" bIns="91425" anchor="t" anchorCtr="0"/>
          <a:lstStyle>
            <a:lvl1pPr>
              <a:defRPr/>
            </a:lvl1pPr>
            <a:lvl2pPr indent="457200">
              <a:defRPr/>
            </a:lvl2pPr>
            <a:lvl3pPr indent="914400">
              <a:defRPr/>
            </a:lvl3pPr>
            <a:lvl4pPr indent="1371600">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19681149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98438"/>
            <a:ext cx="8229600" cy="563562"/>
          </a:xfrm>
          <a:prstGeom prst="rect">
            <a:avLst/>
          </a:prstGeom>
          <a:effectLst/>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914400"/>
            <a:ext cx="8229600" cy="54102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477000"/>
            <a:ext cx="2133600" cy="24447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477000"/>
            <a:ext cx="2895600" cy="244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477000"/>
            <a:ext cx="2133600" cy="244475"/>
          </a:xfrm>
          <a:prstGeom prst="rect">
            <a:avLst/>
          </a:prstGeom>
        </p:spPr>
        <p:txBody>
          <a:bodyPr vert="horz" lIns="91440" tIns="45720" rIns="91440" bIns="45720" rtlCol="0" anchor="ctr"/>
          <a:lstStyle>
            <a:lvl1pPr algn="r">
              <a:defRPr sz="1200">
                <a:solidFill>
                  <a:schemeClr val="tx1">
                    <a:tint val="75000"/>
                  </a:schemeClr>
                </a:solidFill>
              </a:defRPr>
            </a:lvl1pPr>
          </a:lstStyle>
          <a:p>
            <a:fld id="{F561DF2B-B89A-1D4B-BD1C-5FB167A0A89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Lst>
  <p:timing>
    <p:tnLst>
      <p:par>
        <p:cTn xmlns:p14="http://schemas.microsoft.com/office/powerpoint/2010/main" id="1" dur="indefinite" restart="never" nodeType="tmRoot"/>
      </p:par>
    </p:tnLst>
  </p:timing>
  <p:hf hdr="0" ftr="0"/>
  <p:txStyles>
    <p:titleStyle>
      <a:lvl1pPr algn="l" defTabSz="457200" rtl="0" eaLnBrk="1" latinLnBrk="0" hangingPunct="1">
        <a:spcBef>
          <a:spcPct val="0"/>
        </a:spcBef>
        <a:buNone/>
        <a:defRPr sz="2800" b="1" kern="1200">
          <a:solidFill>
            <a:schemeClr val="tx2">
              <a:lumMod val="75000"/>
            </a:schemeClr>
          </a:solidFill>
          <a:latin typeface="Lucida Grande CY"/>
          <a:ea typeface="+mj-ea"/>
          <a:cs typeface="Lucida Grande CY"/>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Gill Sans"/>
          <a:ea typeface="+mn-ea"/>
          <a:cs typeface="Gill Sans"/>
        </a:defRPr>
      </a:lvl1pPr>
      <a:lvl2pPr marL="742950" indent="-285750" algn="l" defTabSz="457200" rtl="0" eaLnBrk="1" latinLnBrk="0" hangingPunct="1">
        <a:spcBef>
          <a:spcPct val="20000"/>
        </a:spcBef>
        <a:buFont typeface="Arial"/>
        <a:buChar char="–"/>
        <a:defRPr sz="2400" kern="1200">
          <a:solidFill>
            <a:schemeClr val="tx1"/>
          </a:solidFill>
          <a:latin typeface="Gill Sans"/>
          <a:ea typeface="+mn-ea"/>
          <a:cs typeface="Gill Sans"/>
        </a:defRPr>
      </a:lvl2pPr>
      <a:lvl3pPr marL="1143000" indent="-228600" algn="l" defTabSz="457200" rtl="0" eaLnBrk="1" latinLnBrk="0" hangingPunct="1">
        <a:spcBef>
          <a:spcPct val="20000"/>
        </a:spcBef>
        <a:buFont typeface="Arial"/>
        <a:buChar char="•"/>
        <a:defRPr sz="2000" kern="1200">
          <a:solidFill>
            <a:schemeClr val="tx1"/>
          </a:solidFill>
          <a:latin typeface="Gill Sans"/>
          <a:ea typeface="+mn-ea"/>
          <a:cs typeface="Gill Sans"/>
        </a:defRPr>
      </a:lvl3pPr>
      <a:lvl4pPr marL="1600200" indent="-228600" algn="l" defTabSz="457200" rtl="0" eaLnBrk="1" latinLnBrk="0" hangingPunct="1">
        <a:spcBef>
          <a:spcPct val="20000"/>
        </a:spcBef>
        <a:buFont typeface="Arial"/>
        <a:buChar char="–"/>
        <a:defRPr sz="1800" kern="1200">
          <a:solidFill>
            <a:schemeClr val="tx1"/>
          </a:solidFill>
          <a:latin typeface="Gill Sans"/>
          <a:ea typeface="+mn-ea"/>
          <a:cs typeface="Gill Sans"/>
        </a:defRPr>
      </a:lvl4pPr>
      <a:lvl5pPr marL="2057400" indent="-228600" algn="l" defTabSz="457200" rtl="0" eaLnBrk="1" latinLnBrk="0" hangingPunct="1">
        <a:spcBef>
          <a:spcPct val="20000"/>
        </a:spcBef>
        <a:buFont typeface="Arial"/>
        <a:buChar char="»"/>
        <a:defRPr sz="1800" kern="1200">
          <a:solidFill>
            <a:schemeClr val="tx1"/>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1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3.org/TR/owl-features/" TargetMode="External"/><Relationship Id="rId3" Type="http://schemas.openxmlformats.org/officeDocument/2006/relationships/image" Target="../media/image23.jp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667" y="609600"/>
            <a:ext cx="8703733" cy="1470025"/>
          </a:xfrm>
        </p:spPr>
        <p:txBody>
          <a:bodyPr/>
          <a:lstStyle/>
          <a:p>
            <a:pPr>
              <a:spcAft>
                <a:spcPts val="1200"/>
              </a:spcAft>
            </a:pPr>
            <a:r>
              <a:rPr lang="en-US" dirty="0" smtClean="0">
                <a:latin typeface="Trajan Pro"/>
              </a:rPr>
              <a:t>Data Semantics</a:t>
            </a:r>
            <a:r>
              <a:rPr lang="en-US" dirty="0">
                <a:latin typeface="Trajan Pro"/>
              </a:rPr>
              <a:t> </a:t>
            </a:r>
            <a:r>
              <a:rPr lang="en-US" dirty="0" smtClean="0">
                <a:latin typeface="Trajan Pro"/>
              </a:rPr>
              <a:t>and Semantic Annotation</a:t>
            </a:r>
            <a:endParaRPr lang="en-US" dirty="0">
              <a:latin typeface="Trajan Pro"/>
            </a:endParaRPr>
          </a:p>
        </p:txBody>
      </p:sp>
      <p:sp>
        <p:nvSpPr>
          <p:cNvPr id="3" name="Subtitle 2"/>
          <p:cNvSpPr>
            <a:spLocks noGrp="1"/>
          </p:cNvSpPr>
          <p:nvPr>
            <p:ph type="subTitle" idx="1"/>
          </p:nvPr>
        </p:nvSpPr>
        <p:spPr>
          <a:xfrm>
            <a:off x="381000" y="4724400"/>
            <a:ext cx="8534400" cy="2819400"/>
          </a:xfrm>
        </p:spPr>
        <p:txBody>
          <a:bodyPr>
            <a:normAutofit lnSpcReduction="10000"/>
          </a:bodyPr>
          <a:lstStyle/>
          <a:p>
            <a:r>
              <a:rPr lang="en-US" i="1" dirty="0" smtClean="0"/>
              <a:t>Mark Schildhauer</a:t>
            </a:r>
            <a:r>
              <a:rPr lang="en-US" i="1" dirty="0"/>
              <a:t> </a:t>
            </a:r>
            <a:r>
              <a:rPr lang="en-US" i="1" dirty="0" smtClean="0"/>
              <a:t>OSS Training Institute 2</a:t>
            </a:r>
          </a:p>
          <a:p>
            <a:r>
              <a:rPr lang="en-US" i="1" dirty="0" smtClean="0"/>
              <a:t>July 28, 2014</a:t>
            </a:r>
            <a:endParaRPr lang="en-US" i="1" dirty="0"/>
          </a:p>
          <a:p>
            <a:endParaRPr lang="en-US" i="1" dirty="0"/>
          </a:p>
        </p:txBody>
      </p:sp>
      <p:pic>
        <p:nvPicPr>
          <p:cNvPr id="9" name="Picture 3" descr="NCEAS-Logo-4C.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418138"/>
            <a:ext cx="1120775"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ristotle_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400" y="2469280"/>
            <a:ext cx="1701800" cy="2054766"/>
          </a:xfrm>
          <a:prstGeom prst="rect">
            <a:avLst/>
          </a:prstGeom>
        </p:spPr>
      </p:pic>
      <p:pic>
        <p:nvPicPr>
          <p:cNvPr id="6" name="Picture 5" descr="W3C-OW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472272"/>
            <a:ext cx="2088953" cy="1947328"/>
          </a:xfrm>
          <a:prstGeom prst="rect">
            <a:avLst/>
          </a:prstGeom>
        </p:spPr>
      </p:pic>
      <p:sp>
        <p:nvSpPr>
          <p:cNvPr id="10" name="Right Arrow 9"/>
          <p:cNvSpPr/>
          <p:nvPr/>
        </p:nvSpPr>
        <p:spPr>
          <a:xfrm>
            <a:off x="3657600" y="3144520"/>
            <a:ext cx="1828800" cy="822960"/>
          </a:xfrm>
          <a:prstGeom prst="rightArrow">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8813734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0838"/>
            <a:ext cx="8229600" cy="1325562"/>
          </a:xfrm>
        </p:spPr>
        <p:txBody>
          <a:bodyPr/>
          <a:lstStyle/>
          <a:p>
            <a:pPr algn="ctr"/>
            <a:r>
              <a:rPr lang="en-US" dirty="0" smtClean="0">
                <a:latin typeface="Trajan Pro"/>
              </a:rPr>
              <a:t>Epistemology</a:t>
            </a:r>
            <a:endParaRPr lang="en-US" dirty="0">
              <a:latin typeface="Trajan Pro"/>
            </a:endParaRPr>
          </a:p>
        </p:txBody>
      </p:sp>
      <p:sp>
        <p:nvSpPr>
          <p:cNvPr id="3" name="Content Placeholder 2"/>
          <p:cNvSpPr>
            <a:spLocks noGrp="1"/>
          </p:cNvSpPr>
          <p:nvPr>
            <p:ph idx="1"/>
          </p:nvPr>
        </p:nvSpPr>
        <p:spPr>
          <a:xfrm>
            <a:off x="381000" y="2286000"/>
            <a:ext cx="8534400" cy="3200400"/>
          </a:xfrm>
        </p:spPr>
        <p:txBody>
          <a:bodyPr/>
          <a:lstStyle/>
          <a:p>
            <a:pPr>
              <a:spcAft>
                <a:spcPts val="1200"/>
              </a:spcAft>
              <a:buNone/>
            </a:pPr>
            <a:r>
              <a:rPr lang="en-US" i="1" dirty="0" smtClean="0"/>
              <a:t>“Such evidence, as there is and ever was, collectively, for the whole overwhelming edifice of science, has consisted only in the direct evidence of many people’s senses”</a:t>
            </a:r>
          </a:p>
          <a:p>
            <a:pPr>
              <a:spcAft>
                <a:spcPts val="1200"/>
              </a:spcAft>
              <a:buNone/>
            </a:pPr>
            <a:r>
              <a:rPr lang="en-US" i="1" dirty="0"/>
              <a:t>	</a:t>
            </a:r>
            <a:r>
              <a:rPr lang="en-US" i="1" dirty="0" smtClean="0"/>
              <a:t>					W.V. </a:t>
            </a:r>
            <a:r>
              <a:rPr lang="en-US" i="1" dirty="0" err="1" smtClean="0"/>
              <a:t>Quine</a:t>
            </a:r>
            <a:r>
              <a:rPr lang="en-US" i="1" dirty="0" smtClean="0"/>
              <a:t> &amp; J.S. </a:t>
            </a:r>
            <a:r>
              <a:rPr lang="en-US" i="1" dirty="0" err="1" smtClean="0"/>
              <a:t>Ullian</a:t>
            </a:r>
            <a:r>
              <a:rPr lang="en-US" i="1" dirty="0" smtClean="0"/>
              <a:t>, “The Web of Belief”</a:t>
            </a:r>
          </a:p>
          <a:p>
            <a:pPr>
              <a:spcAft>
                <a:spcPts val="1200"/>
              </a:spcAft>
              <a:buNone/>
            </a:pPr>
            <a:endParaRPr lang="en-US" i="1" dirty="0"/>
          </a:p>
          <a:p>
            <a:pPr>
              <a:spcAft>
                <a:spcPts val="1200"/>
              </a:spcAft>
              <a:buNone/>
            </a:pPr>
            <a:endParaRPr lang="en-US" i="1" dirty="0" smtClean="0"/>
          </a:p>
        </p:txBody>
      </p:sp>
      <p:sp>
        <p:nvSpPr>
          <p:cNvPr id="5" name="Slide Number Placeholder 4"/>
          <p:cNvSpPr>
            <a:spLocks noGrp="1"/>
          </p:cNvSpPr>
          <p:nvPr>
            <p:ph type="sldNum" sz="quarter" idx="12"/>
          </p:nvPr>
        </p:nvSpPr>
        <p:spPr/>
        <p:txBody>
          <a:bodyPr/>
          <a:lstStyle/>
          <a:p>
            <a:fld id="{F561DF2B-B89A-1D4B-BD1C-5FB167A0A89A}" type="slidenum">
              <a:rPr lang="en-US" smtClean="0"/>
              <a:pPr/>
              <a:t>10</a:t>
            </a:fld>
            <a:endParaRPr lang="en-US"/>
          </a:p>
        </p:txBody>
      </p:sp>
      <p:pic>
        <p:nvPicPr>
          <p:cNvPr id="6" name="Picture 5" descr="jarrett byrnes, field ecologist_102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 y="4517136"/>
            <a:ext cx="3121152" cy="2340864"/>
          </a:xfrm>
          <a:prstGeom prst="rect">
            <a:avLst/>
          </a:prstGeom>
        </p:spPr>
      </p:pic>
      <p:sp>
        <p:nvSpPr>
          <p:cNvPr id="4" name="TextBox 3"/>
          <p:cNvSpPr txBox="1"/>
          <p:nvPr/>
        </p:nvSpPr>
        <p:spPr>
          <a:xfrm>
            <a:off x="3265468" y="5943600"/>
            <a:ext cx="5878532" cy="646331"/>
          </a:xfrm>
          <a:prstGeom prst="rect">
            <a:avLst/>
          </a:prstGeom>
          <a:noFill/>
        </p:spPr>
        <p:txBody>
          <a:bodyPr wrap="none" rtlCol="0">
            <a:spAutoFit/>
          </a:bodyPr>
          <a:lstStyle/>
          <a:p>
            <a:r>
              <a:rPr lang="en-US" dirty="0" smtClean="0"/>
              <a:t>Also see:</a:t>
            </a:r>
          </a:p>
          <a:p>
            <a:r>
              <a:rPr lang="en-US" dirty="0" smtClean="0"/>
              <a:t>http</a:t>
            </a:r>
            <a:r>
              <a:rPr lang="en-US" dirty="0"/>
              <a:t>://</a:t>
            </a:r>
            <a:r>
              <a:rPr lang="en-US" dirty="0" err="1"/>
              <a:t>plato.stanford.edu</a:t>
            </a:r>
            <a:r>
              <a:rPr lang="en-US" dirty="0"/>
              <a:t>/entries/epistemology-naturalized/</a:t>
            </a:r>
          </a:p>
        </p:txBody>
      </p:sp>
    </p:spTree>
    <p:extLst>
      <p:ext uri="{BB962C8B-B14F-4D97-AF65-F5344CB8AC3E}">
        <p14:creationId xmlns:p14="http://schemas.microsoft.com/office/powerpoint/2010/main" val="94449320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325562"/>
          </a:xfrm>
        </p:spPr>
        <p:txBody>
          <a:bodyPr/>
          <a:lstStyle/>
          <a:p>
            <a:pPr algn="ctr"/>
            <a:r>
              <a:rPr lang="en-US" dirty="0" smtClean="0">
                <a:latin typeface="Trajan Pro"/>
              </a:rPr>
              <a:t>Ontology</a:t>
            </a:r>
            <a:endParaRPr lang="en-US" dirty="0">
              <a:latin typeface="Trajan Pro"/>
            </a:endParaRPr>
          </a:p>
        </p:txBody>
      </p:sp>
      <p:sp>
        <p:nvSpPr>
          <p:cNvPr id="3" name="Content Placeholder 2"/>
          <p:cNvSpPr>
            <a:spLocks noGrp="1"/>
          </p:cNvSpPr>
          <p:nvPr>
            <p:ph idx="1"/>
          </p:nvPr>
        </p:nvSpPr>
        <p:spPr>
          <a:xfrm>
            <a:off x="1066800" y="1524000"/>
            <a:ext cx="7162800" cy="3200400"/>
          </a:xfrm>
        </p:spPr>
        <p:txBody>
          <a:bodyPr/>
          <a:lstStyle/>
          <a:p>
            <a:pPr>
              <a:spcAft>
                <a:spcPts val="1200"/>
              </a:spcAft>
              <a:buNone/>
            </a:pPr>
            <a:r>
              <a:rPr lang="en-US" i="1" dirty="0" smtClean="0"/>
              <a:t>“To be is to be the value of a bound variable”</a:t>
            </a:r>
          </a:p>
          <a:p>
            <a:pPr>
              <a:spcAft>
                <a:spcPts val="1200"/>
              </a:spcAft>
              <a:buNone/>
            </a:pPr>
            <a:r>
              <a:rPr lang="en-US" i="1" dirty="0"/>
              <a:t>	</a:t>
            </a:r>
            <a:r>
              <a:rPr lang="en-US" i="1" dirty="0" smtClean="0"/>
              <a:t>				W.V. </a:t>
            </a:r>
            <a:r>
              <a:rPr lang="en-US" i="1" dirty="0" err="1" smtClean="0"/>
              <a:t>Quine</a:t>
            </a:r>
            <a:r>
              <a:rPr lang="en-US" i="1" dirty="0" smtClean="0"/>
              <a:t>, “On what there is” (1948)</a:t>
            </a:r>
          </a:p>
          <a:p>
            <a:pPr>
              <a:spcAft>
                <a:spcPts val="1200"/>
              </a:spcAft>
              <a:buNone/>
            </a:pPr>
            <a:endParaRPr lang="en-US" i="1" dirty="0"/>
          </a:p>
          <a:p>
            <a:pPr>
              <a:spcAft>
                <a:spcPts val="1200"/>
              </a:spcAft>
              <a:buNone/>
            </a:pPr>
            <a:endParaRPr lang="en-US" i="1" dirty="0" smtClean="0"/>
          </a:p>
        </p:txBody>
      </p:sp>
      <p:sp>
        <p:nvSpPr>
          <p:cNvPr id="5" name="Slide Number Placeholder 4"/>
          <p:cNvSpPr>
            <a:spLocks noGrp="1"/>
          </p:cNvSpPr>
          <p:nvPr>
            <p:ph type="sldNum" sz="quarter" idx="12"/>
          </p:nvPr>
        </p:nvSpPr>
        <p:spPr/>
        <p:txBody>
          <a:bodyPr/>
          <a:lstStyle/>
          <a:p>
            <a:fld id="{F561DF2B-B89A-1D4B-BD1C-5FB167A0A89A}" type="slidenum">
              <a:rPr lang="en-US" smtClean="0"/>
              <a:pPr/>
              <a:t>11</a:t>
            </a:fld>
            <a:endParaRPr lang="en-US"/>
          </a:p>
        </p:txBody>
      </p:sp>
      <p:pic>
        <p:nvPicPr>
          <p:cNvPr id="9" name="Picture 8" descr="pegasus-and-pretty-girl-wallpaper-1024x54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384946"/>
            <a:ext cx="6705600" cy="3549254"/>
          </a:xfrm>
          <a:prstGeom prst="rect">
            <a:avLst/>
          </a:prstGeom>
        </p:spPr>
      </p:pic>
    </p:spTree>
    <p:extLst>
      <p:ext uri="{BB962C8B-B14F-4D97-AF65-F5344CB8AC3E}">
        <p14:creationId xmlns:p14="http://schemas.microsoft.com/office/powerpoint/2010/main" val="208331374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279411" y="353794"/>
            <a:ext cx="7958667" cy="701018"/>
          </a:xfrm>
        </p:spPr>
        <p:txBody>
          <a:bodyPr>
            <a:normAutofit/>
          </a:bodyPr>
          <a:lstStyle/>
          <a:p>
            <a:pPr algn="ctr"/>
            <a:r>
              <a:rPr lang="en-US" dirty="0" smtClean="0">
                <a:latin typeface="Trajan Pro"/>
                <a:ea typeface="ＭＳ Ｐゴシック" pitchFamily="34" charset="-128"/>
              </a:rPr>
              <a:t>Semantics can help</a:t>
            </a:r>
          </a:p>
        </p:txBody>
      </p:sp>
      <p:pic>
        <p:nvPicPr>
          <p:cNvPr id="3" name="Picture 2" descr="Breughel-Babe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139258"/>
            <a:ext cx="6908800" cy="5164513"/>
          </a:xfrm>
          <a:prstGeom prst="rect">
            <a:avLst/>
          </a:prstGeom>
        </p:spPr>
      </p:pic>
    </p:spTree>
    <p:extLst>
      <p:ext uri="{BB962C8B-B14F-4D97-AF65-F5344CB8AC3E}">
        <p14:creationId xmlns:p14="http://schemas.microsoft.com/office/powerpoint/2010/main" val="2948751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279411" y="353794"/>
            <a:ext cx="7958667" cy="701018"/>
          </a:xfrm>
        </p:spPr>
        <p:txBody>
          <a:bodyPr>
            <a:normAutofit/>
          </a:bodyPr>
          <a:lstStyle/>
          <a:p>
            <a:pPr algn="ctr"/>
            <a:r>
              <a:rPr lang="en-US" dirty="0" smtClean="0">
                <a:latin typeface="Trajan Pro"/>
                <a:ea typeface="ＭＳ Ｐゴシック" pitchFamily="34" charset="-128"/>
              </a:rPr>
              <a:t>Semantics can help</a:t>
            </a:r>
          </a:p>
        </p:txBody>
      </p:sp>
      <p:pic>
        <p:nvPicPr>
          <p:cNvPr id="3" name="Picture 2" descr="Breughel-Babe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1" y="3345623"/>
            <a:ext cx="4800600" cy="3588577"/>
          </a:xfrm>
          <a:prstGeom prst="rect">
            <a:avLst/>
          </a:prstGeom>
        </p:spPr>
      </p:pic>
      <p:sp>
        <p:nvSpPr>
          <p:cNvPr id="2" name="TextBox 1"/>
          <p:cNvSpPr txBox="1"/>
          <p:nvPr/>
        </p:nvSpPr>
        <p:spPr>
          <a:xfrm>
            <a:off x="774700" y="1600200"/>
            <a:ext cx="7683500" cy="4308872"/>
          </a:xfrm>
          <a:prstGeom prst="rect">
            <a:avLst/>
          </a:prstGeom>
          <a:noFill/>
        </p:spPr>
        <p:txBody>
          <a:bodyPr wrap="square" rtlCol="0">
            <a:spAutoFit/>
          </a:bodyPr>
          <a:lstStyle/>
          <a:p>
            <a:r>
              <a:rPr lang="en-US" sz="2400" dirty="0" smtClean="0">
                <a:latin typeface="Trajan Pro"/>
              </a:rPr>
              <a:t>Improving science through technology!!</a:t>
            </a:r>
          </a:p>
          <a:p>
            <a:endParaRPr lang="en-US" sz="2400" i="1" dirty="0">
              <a:latin typeface=""/>
            </a:endParaRPr>
          </a:p>
          <a:p>
            <a:endParaRPr lang="en-US" sz="2400" i="1" dirty="0" smtClean="0">
              <a:latin typeface=""/>
            </a:endParaRPr>
          </a:p>
          <a:p>
            <a:endParaRPr lang="en-US" sz="2400" i="1" dirty="0">
              <a:latin typeface=""/>
            </a:endParaRPr>
          </a:p>
          <a:p>
            <a:r>
              <a:rPr lang="en-US" sz="2400" i="1" dirty="0" smtClean="0">
                <a:latin typeface=""/>
              </a:rPr>
              <a:t>Combining</a:t>
            </a:r>
            <a:endParaRPr lang="en-US" sz="2000" b="1" i="1" dirty="0">
              <a:latin typeface=""/>
            </a:endParaRPr>
          </a:p>
          <a:p>
            <a:endParaRPr lang="en-US" sz="2000" b="1" i="1" dirty="0" smtClean="0">
              <a:latin typeface=""/>
            </a:endParaRPr>
          </a:p>
          <a:p>
            <a:r>
              <a:rPr lang="en-US" sz="2000" b="1" i="1" dirty="0" smtClean="0">
                <a:latin typeface=""/>
              </a:rPr>
              <a:t>FORMAL LOGIC</a:t>
            </a:r>
          </a:p>
          <a:p>
            <a:endParaRPr lang="en-US" dirty="0"/>
          </a:p>
          <a:p>
            <a:r>
              <a:rPr lang="en-US" dirty="0" smtClean="0"/>
              <a:t>with</a:t>
            </a:r>
          </a:p>
          <a:p>
            <a:endParaRPr lang="en-US" dirty="0"/>
          </a:p>
          <a:p>
            <a:r>
              <a:rPr lang="en-US" sz="2400" b="1" i="1" dirty="0" smtClean="0"/>
              <a:t>FORMAL CONCEPTS</a:t>
            </a:r>
          </a:p>
          <a:p>
            <a:endParaRPr lang="en-US" dirty="0"/>
          </a:p>
          <a:p>
            <a:r>
              <a:rPr lang="en-US" dirty="0" smtClean="0"/>
              <a:t> </a:t>
            </a:r>
            <a:endParaRPr lang="en-US" dirty="0"/>
          </a:p>
        </p:txBody>
      </p:sp>
    </p:spTree>
    <p:extLst>
      <p:ext uri="{BB962C8B-B14F-4D97-AF65-F5344CB8AC3E}">
        <p14:creationId xmlns:p14="http://schemas.microsoft.com/office/powerpoint/2010/main" val="1343413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279411" y="353794"/>
            <a:ext cx="7958667" cy="701018"/>
          </a:xfrm>
        </p:spPr>
        <p:txBody>
          <a:bodyPr>
            <a:normAutofit/>
          </a:bodyPr>
          <a:lstStyle/>
          <a:p>
            <a:pPr algn="ctr"/>
            <a:r>
              <a:rPr lang="en-US" dirty="0" smtClean="0">
                <a:latin typeface="Trajan Pro"/>
                <a:ea typeface="ＭＳ Ｐゴシック" pitchFamily="34" charset="-128"/>
              </a:rPr>
              <a:t>CONCEPTS</a:t>
            </a:r>
          </a:p>
        </p:txBody>
      </p:sp>
      <p:sp>
        <p:nvSpPr>
          <p:cNvPr id="2" name="TextBox 1"/>
          <p:cNvSpPr txBox="1"/>
          <p:nvPr/>
        </p:nvSpPr>
        <p:spPr>
          <a:xfrm>
            <a:off x="1295400" y="2590800"/>
            <a:ext cx="2590800" cy="646331"/>
          </a:xfrm>
          <a:prstGeom prst="rect">
            <a:avLst/>
          </a:prstGeom>
          <a:noFill/>
        </p:spPr>
        <p:txBody>
          <a:bodyPr wrap="square" rtlCol="0">
            <a:spAutoFit/>
          </a:bodyPr>
          <a:lstStyle/>
          <a:p>
            <a:endParaRPr lang="en-US" dirty="0"/>
          </a:p>
          <a:p>
            <a:r>
              <a:rPr lang="en-US" dirty="0" smtClean="0"/>
              <a:t> </a:t>
            </a:r>
            <a:endParaRPr lang="en-US" dirty="0"/>
          </a:p>
        </p:txBody>
      </p:sp>
    </p:spTree>
    <p:extLst>
      <p:ext uri="{BB962C8B-B14F-4D97-AF65-F5344CB8AC3E}">
        <p14:creationId xmlns:p14="http://schemas.microsoft.com/office/powerpoint/2010/main" val="1268229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279411" y="353794"/>
            <a:ext cx="7958667" cy="701018"/>
          </a:xfrm>
        </p:spPr>
        <p:txBody>
          <a:bodyPr>
            <a:normAutofit/>
          </a:bodyPr>
          <a:lstStyle/>
          <a:p>
            <a:pPr algn="ctr"/>
            <a:r>
              <a:rPr lang="en-US" dirty="0" smtClean="0">
                <a:latin typeface="Trajan Pro"/>
                <a:ea typeface="ＭＳ Ｐゴシック" pitchFamily="34" charset="-128"/>
              </a:rPr>
              <a:t>CONCEPT: Forest</a:t>
            </a:r>
          </a:p>
        </p:txBody>
      </p:sp>
      <p:sp>
        <p:nvSpPr>
          <p:cNvPr id="2" name="TextBox 1"/>
          <p:cNvSpPr txBox="1"/>
          <p:nvPr/>
        </p:nvSpPr>
        <p:spPr>
          <a:xfrm>
            <a:off x="1295400" y="2590800"/>
            <a:ext cx="2590800" cy="646331"/>
          </a:xfrm>
          <a:prstGeom prst="rect">
            <a:avLst/>
          </a:prstGeom>
          <a:noFill/>
        </p:spPr>
        <p:txBody>
          <a:bodyPr wrap="square" rtlCol="0">
            <a:spAutoFit/>
          </a:bodyPr>
          <a:lstStyle/>
          <a:p>
            <a:endParaRPr lang="en-US" dirty="0"/>
          </a:p>
          <a:p>
            <a:r>
              <a:rPr lang="en-US" dirty="0" smtClean="0"/>
              <a:t> </a:t>
            </a:r>
            <a:endParaRPr lang="en-US" dirty="0"/>
          </a:p>
        </p:txBody>
      </p:sp>
      <p:pic>
        <p:nvPicPr>
          <p:cNvPr id="4" name="Picture 3" descr="rainforest-equador-1920x12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000"/>
            <a:ext cx="9144000" cy="5715000"/>
          </a:xfrm>
          <a:prstGeom prst="rect">
            <a:avLst/>
          </a:prstGeom>
        </p:spPr>
      </p:pic>
    </p:spTree>
    <p:extLst>
      <p:ext uri="{BB962C8B-B14F-4D97-AF65-F5344CB8AC3E}">
        <p14:creationId xmlns:p14="http://schemas.microsoft.com/office/powerpoint/2010/main" val="190755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8038"/>
            <a:ext cx="8229600" cy="563562"/>
          </a:xfrm>
        </p:spPr>
        <p:txBody>
          <a:bodyPr/>
          <a:lstStyle/>
          <a:p>
            <a:r>
              <a:rPr lang="en-US" dirty="0" smtClean="0"/>
              <a:t>Why formal definitions?</a:t>
            </a:r>
            <a:endParaRPr lang="en-US" dirty="0"/>
          </a:p>
        </p:txBody>
      </p:sp>
      <p:sp>
        <p:nvSpPr>
          <p:cNvPr id="3" name="Content Placeholder 2"/>
          <p:cNvSpPr>
            <a:spLocks noGrp="1"/>
          </p:cNvSpPr>
          <p:nvPr>
            <p:ph idx="1"/>
          </p:nvPr>
        </p:nvSpPr>
        <p:spPr>
          <a:xfrm>
            <a:off x="457200" y="1828800"/>
            <a:ext cx="8229600" cy="4267200"/>
          </a:xfrm>
        </p:spPr>
        <p:txBody>
          <a:bodyPr>
            <a:normAutofit/>
          </a:bodyPr>
          <a:lstStyle/>
          <a:p>
            <a:r>
              <a:rPr lang="en-US" dirty="0" smtClean="0"/>
              <a:t>We study </a:t>
            </a:r>
            <a:r>
              <a:rPr lang="en-US" b="1" i="1" dirty="0" smtClean="0"/>
              <a:t>deforestation</a:t>
            </a:r>
            <a:r>
              <a:rPr lang="en-US" dirty="0" smtClean="0"/>
              <a:t>, </a:t>
            </a:r>
            <a:r>
              <a:rPr lang="en-US" b="1" i="1" dirty="0" smtClean="0"/>
              <a:t>mountain microclimate</a:t>
            </a:r>
            <a:r>
              <a:rPr lang="en-US" dirty="0" smtClean="0"/>
              <a:t>, and </a:t>
            </a:r>
            <a:r>
              <a:rPr lang="en-US" b="1" i="1" dirty="0" smtClean="0"/>
              <a:t>rural economics</a:t>
            </a:r>
            <a:r>
              <a:rPr lang="en-US" dirty="0" smtClean="0"/>
              <a:t>, etc.</a:t>
            </a:r>
          </a:p>
          <a:p>
            <a:r>
              <a:rPr lang="en-US" dirty="0" smtClean="0"/>
              <a:t>Refer to terms </a:t>
            </a:r>
            <a:r>
              <a:rPr lang="en-US" b="1" i="1" dirty="0" smtClean="0"/>
              <a:t>forest</a:t>
            </a:r>
            <a:r>
              <a:rPr lang="en-US" dirty="0" smtClean="0"/>
              <a:t>, </a:t>
            </a:r>
            <a:r>
              <a:rPr lang="en-US" b="1" i="1" dirty="0" smtClean="0"/>
              <a:t>mountain</a:t>
            </a:r>
            <a:r>
              <a:rPr lang="en-US" dirty="0" smtClean="0"/>
              <a:t>, and </a:t>
            </a:r>
            <a:r>
              <a:rPr lang="en-US" b="1" i="1" dirty="0" smtClean="0"/>
              <a:t>town</a:t>
            </a:r>
            <a:endParaRPr lang="en-US" b="1" dirty="0" smtClean="0"/>
          </a:p>
          <a:p>
            <a:r>
              <a:rPr lang="en-US" dirty="0" smtClean="0"/>
              <a:t>Forests, mountains, and towns are </a:t>
            </a:r>
            <a:r>
              <a:rPr lang="en-US" b="1" i="1" dirty="0" smtClean="0"/>
              <a:t>classes</a:t>
            </a:r>
            <a:r>
              <a:rPr lang="en-US" dirty="0" smtClean="0"/>
              <a:t> (categories) of instances</a:t>
            </a:r>
          </a:p>
          <a:p>
            <a:r>
              <a:rPr lang="en-US" dirty="0" smtClean="0"/>
              <a:t>We use these categories to </a:t>
            </a:r>
            <a:r>
              <a:rPr lang="en-US" b="1" dirty="0" smtClean="0"/>
              <a:t>communicate the results</a:t>
            </a:r>
            <a:r>
              <a:rPr lang="en-US" dirty="0" smtClean="0"/>
              <a:t> of scientific work</a:t>
            </a:r>
          </a:p>
          <a:p>
            <a:r>
              <a:rPr lang="en-US" dirty="0" smtClean="0"/>
              <a:t>But they are often </a:t>
            </a:r>
            <a:r>
              <a:rPr lang="en-US" b="1" dirty="0" smtClean="0"/>
              <a:t>not well defined</a:t>
            </a:r>
            <a:endParaRPr lang="en-US" b="1" dirty="0"/>
          </a:p>
        </p:txBody>
      </p:sp>
    </p:spTree>
    <p:extLst>
      <p:ext uri="{BB962C8B-B14F-4D97-AF65-F5344CB8AC3E}">
        <p14:creationId xmlns:p14="http://schemas.microsoft.com/office/powerpoint/2010/main" val="1895620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31838"/>
            <a:ext cx="8229600" cy="563562"/>
          </a:xfrm>
        </p:spPr>
        <p:txBody>
          <a:bodyPr>
            <a:normAutofit fontScale="90000"/>
          </a:bodyPr>
          <a:lstStyle/>
          <a:p>
            <a:r>
              <a:rPr lang="en-US" dirty="0" smtClean="0"/>
              <a:t>Example: studying emission sinks from forestry activities:</a:t>
            </a:r>
            <a:endParaRPr lang="en-US" dirty="0"/>
          </a:p>
        </p:txBody>
      </p:sp>
      <p:sp>
        <p:nvSpPr>
          <p:cNvPr id="3" name="Content Placeholder 2"/>
          <p:cNvSpPr>
            <a:spLocks noGrp="1"/>
          </p:cNvSpPr>
          <p:nvPr>
            <p:ph idx="1"/>
          </p:nvPr>
        </p:nvSpPr>
        <p:spPr>
          <a:xfrm>
            <a:off x="457200" y="1981200"/>
            <a:ext cx="8229600" cy="4114800"/>
          </a:xfrm>
        </p:spPr>
        <p:txBody>
          <a:bodyPr>
            <a:normAutofit lnSpcReduction="10000"/>
          </a:bodyPr>
          <a:lstStyle/>
          <a:p>
            <a:r>
              <a:rPr lang="en-US" dirty="0" smtClean="0"/>
              <a:t>Definitions of </a:t>
            </a:r>
            <a:r>
              <a:rPr lang="en-US" b="1" dirty="0" smtClean="0"/>
              <a:t>Forest</a:t>
            </a:r>
            <a:r>
              <a:rPr lang="en-US" dirty="0" smtClean="0"/>
              <a:t>, </a:t>
            </a:r>
            <a:r>
              <a:rPr lang="en-US" b="1" dirty="0" smtClean="0"/>
              <a:t>Deforestation</a:t>
            </a:r>
            <a:r>
              <a:rPr lang="en-US" dirty="0" smtClean="0"/>
              <a:t>, </a:t>
            </a:r>
            <a:r>
              <a:rPr lang="en-US" b="1" dirty="0" smtClean="0"/>
              <a:t>Afforestation</a:t>
            </a:r>
            <a:r>
              <a:rPr lang="en-US" dirty="0" smtClean="0"/>
              <a:t>, and </a:t>
            </a:r>
            <a:r>
              <a:rPr lang="en-US" b="1" dirty="0" smtClean="0"/>
              <a:t>Reforestation</a:t>
            </a:r>
          </a:p>
          <a:p>
            <a:r>
              <a:rPr lang="en-US" dirty="0" smtClean="0"/>
              <a:t>[Lund 2007] found over 720 definitions of forest!</a:t>
            </a:r>
          </a:p>
          <a:p>
            <a:r>
              <a:rPr lang="en-US" dirty="0" smtClean="0"/>
              <a:t>Different sources have different definitions</a:t>
            </a:r>
          </a:p>
          <a:p>
            <a:pPr lvl="1"/>
            <a:r>
              <a:rPr lang="en-US" dirty="0" smtClean="0"/>
              <a:t>Geographic variation</a:t>
            </a:r>
          </a:p>
          <a:p>
            <a:pPr lvl="1"/>
            <a:r>
              <a:rPr lang="en-US" dirty="0" smtClean="0"/>
              <a:t>Legal variation</a:t>
            </a:r>
          </a:p>
          <a:p>
            <a:pPr lvl="1"/>
            <a:r>
              <a:rPr lang="en-US" dirty="0" smtClean="0"/>
              <a:t>Land use vs. land cover</a:t>
            </a:r>
          </a:p>
          <a:p>
            <a:r>
              <a:rPr lang="en-US" dirty="0" smtClean="0"/>
              <a:t>Impediment to synthetic research</a:t>
            </a:r>
          </a:p>
          <a:p>
            <a:pPr lvl="1"/>
            <a:endParaRPr lang="en-US" dirty="0"/>
          </a:p>
        </p:txBody>
      </p:sp>
    </p:spTree>
    <p:extLst>
      <p:ext uri="{BB962C8B-B14F-4D97-AF65-F5344CB8AC3E}">
        <p14:creationId xmlns:p14="http://schemas.microsoft.com/office/powerpoint/2010/main" val="3908717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304800"/>
            <a:ext cx="7531100" cy="954107"/>
          </a:xfrm>
          <a:prstGeom prst="rect">
            <a:avLst/>
          </a:prstGeom>
          <a:noFill/>
        </p:spPr>
        <p:txBody>
          <a:bodyPr wrap="square" rtlCol="0">
            <a:spAutoFit/>
          </a:bodyPr>
          <a:lstStyle/>
          <a:p>
            <a:r>
              <a:rPr lang="en-US" sz="2000" b="1" i="1" dirty="0" smtClean="0">
                <a:latin typeface=""/>
              </a:rPr>
              <a:t>“I think I shall never see, a poem as lovely as some trees”</a:t>
            </a:r>
            <a:endParaRPr lang="en-US" sz="2400" b="1" i="1" dirty="0" smtClean="0"/>
          </a:p>
          <a:p>
            <a:endParaRPr lang="en-US" dirty="0"/>
          </a:p>
          <a:p>
            <a:r>
              <a:rPr lang="en-US" dirty="0" smtClean="0"/>
              <a:t> </a:t>
            </a:r>
            <a:endParaRPr lang="en-US" dirty="0"/>
          </a:p>
        </p:txBody>
      </p:sp>
      <p:pic>
        <p:nvPicPr>
          <p:cNvPr id="4" name="Picture 3" descr="Screen Shot 2013-06-27 at 10.27.2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838200"/>
            <a:ext cx="8074586" cy="5144869"/>
          </a:xfrm>
          <a:prstGeom prst="rect">
            <a:avLst/>
          </a:prstGeom>
        </p:spPr>
      </p:pic>
      <p:sp>
        <p:nvSpPr>
          <p:cNvPr id="5" name="TextBox 4"/>
          <p:cNvSpPr txBox="1"/>
          <p:nvPr/>
        </p:nvSpPr>
        <p:spPr>
          <a:xfrm>
            <a:off x="304800" y="5983069"/>
            <a:ext cx="8382000" cy="646331"/>
          </a:xfrm>
          <a:prstGeom prst="rect">
            <a:avLst/>
          </a:prstGeom>
          <a:noFill/>
        </p:spPr>
        <p:txBody>
          <a:bodyPr wrap="square" rtlCol="0">
            <a:spAutoFit/>
          </a:bodyPr>
          <a:lstStyle/>
          <a:p>
            <a:r>
              <a:rPr lang="en-US" dirty="0" smtClean="0"/>
              <a:t>* </a:t>
            </a:r>
            <a:r>
              <a:rPr lang="en-US" dirty="0"/>
              <a:t>Lund, H. </a:t>
            </a:r>
            <a:r>
              <a:rPr lang="en-US" dirty="0" err="1"/>
              <a:t>Gyde</a:t>
            </a:r>
            <a:r>
              <a:rPr lang="en-US" dirty="0"/>
              <a:t>. 2007. Separating the Cows From the Trees: Toward Development of National Definitions of Forest and Rangeland</a:t>
            </a:r>
            <a:r>
              <a:rPr lang="en-US" dirty="0" smtClean="0"/>
              <a:t>. </a:t>
            </a:r>
            <a:endParaRPr lang="en-US" dirty="0"/>
          </a:p>
        </p:txBody>
      </p:sp>
    </p:spTree>
    <p:extLst>
      <p:ext uri="{BB962C8B-B14F-4D97-AF65-F5344CB8AC3E}">
        <p14:creationId xmlns:p14="http://schemas.microsoft.com/office/powerpoint/2010/main" val="2698367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6-27 at 10.36.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31880"/>
            <a:ext cx="7637024" cy="5735520"/>
          </a:xfrm>
          <a:prstGeom prst="rect">
            <a:avLst/>
          </a:prstGeom>
        </p:spPr>
      </p:pic>
      <p:sp>
        <p:nvSpPr>
          <p:cNvPr id="6" name="TextBox 5"/>
          <p:cNvSpPr txBox="1"/>
          <p:nvPr/>
        </p:nvSpPr>
        <p:spPr>
          <a:xfrm>
            <a:off x="457200" y="6059269"/>
            <a:ext cx="8229600" cy="646331"/>
          </a:xfrm>
          <a:prstGeom prst="rect">
            <a:avLst/>
          </a:prstGeom>
          <a:noFill/>
        </p:spPr>
        <p:txBody>
          <a:bodyPr wrap="square" rtlCol="0">
            <a:spAutoFit/>
          </a:bodyPr>
          <a:lstStyle/>
          <a:p>
            <a:r>
              <a:rPr lang="en-US" dirty="0"/>
              <a:t>Sasaki, N., </a:t>
            </a:r>
            <a:r>
              <a:rPr lang="en-US" dirty="0" err="1"/>
              <a:t>Putz</a:t>
            </a:r>
            <a:r>
              <a:rPr lang="en-US" dirty="0"/>
              <a:t> F.E. (2009) Critical need for new </a:t>
            </a:r>
            <a:r>
              <a:rPr lang="en-US" dirty="0" smtClean="0"/>
              <a:t>definitions of </a:t>
            </a:r>
            <a:r>
              <a:rPr lang="en-US" dirty="0"/>
              <a:t>“forest” and “forest degradation” in global </a:t>
            </a:r>
            <a:r>
              <a:rPr lang="en-US" dirty="0" smtClean="0"/>
              <a:t>climate change </a:t>
            </a:r>
            <a:r>
              <a:rPr lang="en-US" dirty="0"/>
              <a:t>agreements. </a:t>
            </a:r>
            <a:r>
              <a:rPr lang="en-US" dirty="0" err="1"/>
              <a:t>Conserv</a:t>
            </a:r>
            <a:r>
              <a:rPr lang="en-US" dirty="0"/>
              <a:t> </a:t>
            </a:r>
            <a:r>
              <a:rPr lang="en-US" dirty="0" err="1"/>
              <a:t>Lett</a:t>
            </a:r>
            <a:r>
              <a:rPr lang="en-US" dirty="0"/>
              <a:t> 2, 226–232.</a:t>
            </a:r>
          </a:p>
        </p:txBody>
      </p:sp>
    </p:spTree>
    <p:extLst>
      <p:ext uri="{BB962C8B-B14F-4D97-AF65-F5344CB8AC3E}">
        <p14:creationId xmlns:p14="http://schemas.microsoft.com/office/powerpoint/2010/main" val="1778411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715237"/>
            <a:ext cx="8240110" cy="4737551"/>
          </a:xfrm>
        </p:spPr>
        <p:txBody>
          <a:bodyPr>
            <a:noAutofit/>
          </a:bodyPr>
          <a:lstStyle/>
          <a:p>
            <a:pPr lvl="1">
              <a:buClr>
                <a:srgbClr val="177F8A"/>
              </a:buClr>
              <a:buFont typeface="Courier New" pitchFamily="49" charset="0"/>
              <a:buChar char="o"/>
            </a:pPr>
            <a:r>
              <a:rPr lang="en-US" smtClean="0">
                <a:ea typeface="ＭＳ Ｐゴシック" pitchFamily="34" charset="-128"/>
              </a:rPr>
              <a:t>More </a:t>
            </a:r>
            <a:r>
              <a:rPr lang="en-US" dirty="0" smtClean="0">
                <a:ea typeface="ＭＳ Ｐゴシック" pitchFamily="34" charset="-128"/>
              </a:rPr>
              <a:t>formally understand what data “are”</a:t>
            </a:r>
          </a:p>
          <a:p>
            <a:pPr lvl="1">
              <a:buClr>
                <a:srgbClr val="177F8A"/>
              </a:buClr>
              <a:buFont typeface="Courier New" pitchFamily="49" charset="0"/>
              <a:buChar char="o"/>
            </a:pPr>
            <a:r>
              <a:rPr lang="en-US" dirty="0" smtClean="0">
                <a:ea typeface="ＭＳ Ｐゴシック" pitchFamily="34" charset="-128"/>
              </a:rPr>
              <a:t>Develop a better mental model for your own and others’ data</a:t>
            </a:r>
          </a:p>
          <a:p>
            <a:pPr lvl="1">
              <a:buClr>
                <a:srgbClr val="177F8A"/>
              </a:buClr>
              <a:buFont typeface="Courier New" pitchFamily="49" charset="0"/>
              <a:buChar char="o"/>
            </a:pPr>
            <a:r>
              <a:rPr lang="en-US" dirty="0" smtClean="0">
                <a:ea typeface="ＭＳ Ｐゴシック" pitchFamily="34" charset="-128"/>
              </a:rPr>
              <a:t>Become more familiar with what is meant</a:t>
            </a:r>
            <a:br>
              <a:rPr lang="en-US" dirty="0" smtClean="0">
                <a:ea typeface="ＭＳ Ｐゴシック" pitchFamily="34" charset="-128"/>
              </a:rPr>
            </a:br>
            <a:r>
              <a:rPr lang="en-US" dirty="0" smtClean="0">
                <a:ea typeface="ＭＳ Ｐゴシック" pitchFamily="34" charset="-128"/>
              </a:rPr>
              <a:t>by formal ontologies and reasoning</a:t>
            </a:r>
          </a:p>
          <a:p>
            <a:pPr lvl="1">
              <a:buClr>
                <a:srgbClr val="177F8A"/>
              </a:buClr>
              <a:buFont typeface="Courier New" pitchFamily="49" charset="0"/>
              <a:buChar char="o"/>
            </a:pPr>
            <a:r>
              <a:rPr lang="en-US" dirty="0" smtClean="0">
                <a:ea typeface="ＭＳ Ｐゴシック" pitchFamily="34" charset="-128"/>
              </a:rPr>
              <a:t>Understand what is meant by “semantics” and the need for “semantic annotation”</a:t>
            </a:r>
          </a:p>
          <a:p>
            <a:pPr lvl="1">
              <a:buClr>
                <a:srgbClr val="177F8A"/>
              </a:buClr>
              <a:buFont typeface="Courier New" pitchFamily="49" charset="0"/>
              <a:buChar char="o"/>
            </a:pPr>
            <a:r>
              <a:rPr lang="en-US" dirty="0" smtClean="0">
                <a:ea typeface="ＭＳ Ｐゴシック" pitchFamily="34" charset="-128"/>
              </a:rPr>
              <a:t>Get excited about the </a:t>
            </a:r>
            <a:r>
              <a:rPr lang="en-US" b="1" dirty="0" smtClean="0">
                <a:ea typeface="ＭＳ Ｐゴシック" pitchFamily="34" charset="-128"/>
              </a:rPr>
              <a:t>Semantic Web</a:t>
            </a:r>
          </a:p>
        </p:txBody>
      </p:sp>
      <p:sp>
        <p:nvSpPr>
          <p:cNvPr id="13314" name="Title 1"/>
          <p:cNvSpPr>
            <a:spLocks noGrp="1"/>
          </p:cNvSpPr>
          <p:nvPr>
            <p:ph type="title"/>
          </p:nvPr>
        </p:nvSpPr>
        <p:spPr>
          <a:xfrm>
            <a:off x="838200" y="489266"/>
            <a:ext cx="6705600" cy="701018"/>
          </a:xfrm>
        </p:spPr>
        <p:txBody>
          <a:bodyPr>
            <a:normAutofit/>
          </a:bodyPr>
          <a:lstStyle/>
          <a:p>
            <a:r>
              <a:rPr lang="en-US" dirty="0" smtClean="0">
                <a:ea typeface="ＭＳ Ｐゴシック" pitchFamily="34" charset="-128"/>
              </a:rPr>
              <a:t>Learning Objectives</a:t>
            </a:r>
          </a:p>
        </p:txBody>
      </p:sp>
    </p:spTree>
    <p:extLst>
      <p:ext uri="{BB962C8B-B14F-4D97-AF65-F5344CB8AC3E}">
        <p14:creationId xmlns:p14="http://schemas.microsoft.com/office/powerpoint/2010/main" val="45293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279411" y="353794"/>
            <a:ext cx="7958667" cy="701018"/>
          </a:xfrm>
        </p:spPr>
        <p:txBody>
          <a:bodyPr>
            <a:normAutofit/>
          </a:bodyPr>
          <a:lstStyle/>
          <a:p>
            <a:pPr algn="ctr"/>
            <a:r>
              <a:rPr lang="en-US" dirty="0" smtClean="0">
                <a:latin typeface="Trajan Pro"/>
                <a:ea typeface="ＭＳ Ｐゴシック" pitchFamily="34" charset="-128"/>
              </a:rPr>
              <a:t>LOGIC</a:t>
            </a:r>
          </a:p>
        </p:txBody>
      </p:sp>
    </p:spTree>
    <p:extLst>
      <p:ext uri="{BB962C8B-B14F-4D97-AF65-F5344CB8AC3E}">
        <p14:creationId xmlns:p14="http://schemas.microsoft.com/office/powerpoint/2010/main" val="4080327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proposition</a:t>
            </a:r>
            <a:endParaRPr lang="en-US" dirty="0"/>
          </a:p>
        </p:txBody>
      </p:sp>
      <p:sp>
        <p:nvSpPr>
          <p:cNvPr id="3" name="Content Placeholder 2"/>
          <p:cNvSpPr>
            <a:spLocks noGrp="1"/>
          </p:cNvSpPr>
          <p:nvPr>
            <p:ph idx="1"/>
          </p:nvPr>
        </p:nvSpPr>
        <p:spPr/>
        <p:txBody>
          <a:bodyPr/>
          <a:lstStyle/>
          <a:p>
            <a:r>
              <a:rPr lang="en-US" dirty="0" smtClean="0"/>
              <a:t>Statement that has a truth value (</a:t>
            </a:r>
            <a:r>
              <a:rPr lang="en-US" b="1" dirty="0" smtClean="0"/>
              <a:t>true</a:t>
            </a:r>
            <a:r>
              <a:rPr lang="en-US" dirty="0" smtClean="0"/>
              <a:t> or </a:t>
            </a:r>
            <a:r>
              <a:rPr lang="en-US" b="1" dirty="0" smtClean="0"/>
              <a:t>false</a:t>
            </a:r>
            <a:r>
              <a:rPr lang="en-US" dirty="0" smtClean="0"/>
              <a:t>)</a:t>
            </a:r>
          </a:p>
          <a:p>
            <a:pPr lvl="1"/>
            <a:r>
              <a:rPr lang="en-US" dirty="0" smtClean="0"/>
              <a:t>“bivalent logic”</a:t>
            </a:r>
          </a:p>
          <a:p>
            <a:r>
              <a:rPr lang="en-US" dirty="0" smtClean="0"/>
              <a:t>Can be statement of </a:t>
            </a:r>
            <a:r>
              <a:rPr lang="en-US" b="1" dirty="0" smtClean="0"/>
              <a:t>fact</a:t>
            </a:r>
          </a:p>
          <a:p>
            <a:pPr lvl="1"/>
            <a:r>
              <a:rPr lang="en-US" dirty="0" smtClean="0"/>
              <a:t>“</a:t>
            </a:r>
            <a:r>
              <a:rPr lang="en-US" b="1" dirty="0" smtClean="0"/>
              <a:t>A:</a:t>
            </a:r>
            <a:r>
              <a:rPr lang="en-US" dirty="0" smtClean="0"/>
              <a:t> Parasitic wasps are a type of parasite”</a:t>
            </a:r>
          </a:p>
          <a:p>
            <a:r>
              <a:rPr lang="en-US" dirty="0" smtClean="0"/>
              <a:t>Facts can be </a:t>
            </a:r>
            <a:r>
              <a:rPr lang="en-US" b="1" dirty="0" smtClean="0"/>
              <a:t>compound</a:t>
            </a:r>
          </a:p>
          <a:p>
            <a:pPr lvl="1"/>
            <a:r>
              <a:rPr lang="en-US" dirty="0" smtClean="0"/>
              <a:t>“</a:t>
            </a:r>
            <a:r>
              <a:rPr lang="en-US" b="1" dirty="0" smtClean="0"/>
              <a:t>B:</a:t>
            </a:r>
            <a:r>
              <a:rPr lang="en-US" dirty="0" smtClean="0"/>
              <a:t> All types of parasites have hosts”</a:t>
            </a:r>
          </a:p>
          <a:p>
            <a:r>
              <a:rPr lang="en-US" dirty="0" smtClean="0"/>
              <a:t>Propositions represented by a symbol (A, B)</a:t>
            </a:r>
            <a:endParaRPr lang="en-US" dirty="0"/>
          </a:p>
        </p:txBody>
      </p:sp>
    </p:spTree>
    <p:extLst>
      <p:ext uri="{BB962C8B-B14F-4D97-AF65-F5344CB8AC3E}">
        <p14:creationId xmlns:p14="http://schemas.microsoft.com/office/powerpoint/2010/main" val="266384799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logic</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can combine propositions to make more complex statements of fact</a:t>
            </a:r>
          </a:p>
          <a:p>
            <a:endParaRPr lang="en-US" dirty="0" smtClean="0"/>
          </a:p>
          <a:p>
            <a:r>
              <a:rPr lang="en-US" dirty="0" smtClean="0">
                <a:solidFill>
                  <a:srgbClr val="C0504D"/>
                </a:solidFill>
              </a:rPr>
              <a:t>NOT</a:t>
            </a:r>
            <a:r>
              <a:rPr lang="en-US" dirty="0" smtClean="0"/>
              <a:t> A – true if A is false</a:t>
            </a:r>
          </a:p>
          <a:p>
            <a:endParaRPr lang="en-US" dirty="0" smtClean="0"/>
          </a:p>
          <a:p>
            <a:r>
              <a:rPr lang="en-US" dirty="0" smtClean="0"/>
              <a:t>A </a:t>
            </a:r>
            <a:r>
              <a:rPr lang="en-US" dirty="0" smtClean="0">
                <a:solidFill>
                  <a:schemeClr val="accent2"/>
                </a:solidFill>
              </a:rPr>
              <a:t>AND</a:t>
            </a:r>
            <a:r>
              <a:rPr lang="en-US" dirty="0" smtClean="0"/>
              <a:t> B – true if both A and B are true</a:t>
            </a:r>
          </a:p>
          <a:p>
            <a:endParaRPr lang="en-US" dirty="0" smtClean="0"/>
          </a:p>
          <a:p>
            <a:r>
              <a:rPr lang="en-US" dirty="0" smtClean="0"/>
              <a:t>A </a:t>
            </a:r>
            <a:r>
              <a:rPr lang="en-US" dirty="0" smtClean="0">
                <a:solidFill>
                  <a:srgbClr val="C0504D"/>
                </a:solidFill>
              </a:rPr>
              <a:t>OR</a:t>
            </a:r>
            <a:r>
              <a:rPr lang="en-US" dirty="0" smtClean="0"/>
              <a:t> B – true if either A or B is true</a:t>
            </a:r>
          </a:p>
          <a:p>
            <a:endParaRPr lang="en-US" dirty="0"/>
          </a:p>
          <a:p>
            <a:r>
              <a:rPr lang="en-US" dirty="0" smtClean="0"/>
              <a:t>A </a:t>
            </a:r>
            <a:r>
              <a:rPr lang="en-US" dirty="0" smtClean="0">
                <a:solidFill>
                  <a:srgbClr val="C0504D"/>
                </a:solidFill>
              </a:rPr>
              <a:t>implies</a:t>
            </a:r>
            <a:r>
              <a:rPr lang="en-US" dirty="0" smtClean="0"/>
              <a:t> B</a:t>
            </a:r>
            <a:endParaRPr lang="en-US" dirty="0"/>
          </a:p>
        </p:txBody>
      </p:sp>
    </p:spTree>
    <p:extLst>
      <p:ext uri="{BB962C8B-B14F-4D97-AF65-F5344CB8AC3E}">
        <p14:creationId xmlns:p14="http://schemas.microsoft.com/office/powerpoint/2010/main" val="126869262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to Set Theory</a:t>
            </a:r>
            <a:endParaRPr lang="en-US" dirty="0"/>
          </a:p>
        </p:txBody>
      </p:sp>
      <p:sp>
        <p:nvSpPr>
          <p:cNvPr id="3" name="Content Placeholder 2"/>
          <p:cNvSpPr>
            <a:spLocks noGrp="1"/>
          </p:cNvSpPr>
          <p:nvPr>
            <p:ph idx="1"/>
          </p:nvPr>
        </p:nvSpPr>
        <p:spPr/>
        <p:txBody>
          <a:bodyPr/>
          <a:lstStyle/>
          <a:p>
            <a:endParaRPr lang="en-US"/>
          </a:p>
        </p:txBody>
      </p:sp>
      <p:pic>
        <p:nvPicPr>
          <p:cNvPr id="4" name="Picture 3" descr="1000px-Vennandornot.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5864"/>
            <a:ext cx="9144000" cy="3145536"/>
          </a:xfrm>
          <a:prstGeom prst="rect">
            <a:avLst/>
          </a:prstGeom>
        </p:spPr>
      </p:pic>
    </p:spTree>
    <p:extLst>
      <p:ext uri="{BB962C8B-B14F-4D97-AF65-F5344CB8AC3E}">
        <p14:creationId xmlns:p14="http://schemas.microsoft.com/office/powerpoint/2010/main" val="94277631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Ternary logic</a:t>
            </a:r>
            <a:endParaRPr lang="en-US" dirty="0"/>
          </a:p>
        </p:txBody>
      </p:sp>
      <p:sp>
        <p:nvSpPr>
          <p:cNvPr id="3" name="Content Placeholder 2"/>
          <p:cNvSpPr>
            <a:spLocks noGrp="1"/>
          </p:cNvSpPr>
          <p:nvPr>
            <p:ph idx="1"/>
          </p:nvPr>
        </p:nvSpPr>
        <p:spPr/>
        <p:txBody>
          <a:bodyPr/>
          <a:lstStyle/>
          <a:p>
            <a:r>
              <a:rPr lang="en-US" dirty="0" smtClean="0"/>
              <a:t>True, False, and Unknown</a:t>
            </a:r>
          </a:p>
          <a:p>
            <a:r>
              <a:rPr lang="en-US" dirty="0" smtClean="0"/>
              <a:t>Used in SQL to reason about NULL values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77229041"/>
              </p:ext>
            </p:extLst>
          </p:nvPr>
        </p:nvGraphicFramePr>
        <p:xfrm>
          <a:off x="1378490" y="2818856"/>
          <a:ext cx="6096000" cy="370840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A OR B</a:t>
                      </a:r>
                      <a:endParaRPr lang="en-US" dirty="0"/>
                    </a:p>
                  </a:txBody>
                  <a:tcPr/>
                </a:tc>
                <a:tc>
                  <a:txBody>
                    <a:bodyPr/>
                    <a:lstStyle/>
                    <a:p>
                      <a:r>
                        <a:rPr lang="en-US" dirty="0" smtClean="0"/>
                        <a:t>A AND B</a:t>
                      </a:r>
                      <a:endParaRPr lang="en-US" dirty="0"/>
                    </a:p>
                  </a:txBody>
                  <a:tcPr/>
                </a:tc>
                <a:tc>
                  <a:txBody>
                    <a:bodyPr/>
                    <a:lstStyle/>
                    <a:p>
                      <a:r>
                        <a:rPr lang="en-US" dirty="0" smtClean="0"/>
                        <a:t>A = B</a:t>
                      </a:r>
                      <a:endParaRPr lang="en-US" dirty="0"/>
                    </a:p>
                  </a:txBody>
                  <a:tcPr/>
                </a:tc>
              </a:tr>
              <a:tr h="370840">
                <a:tc>
                  <a:txBody>
                    <a:bodyPr/>
                    <a:lstStyle/>
                    <a:p>
                      <a:r>
                        <a:rPr lang="en-US" dirty="0" smtClean="0"/>
                        <a:t>True</a:t>
                      </a:r>
                      <a:endParaRPr lang="en-US" dirty="0"/>
                    </a:p>
                  </a:txBody>
                  <a:tcPr/>
                </a:tc>
                <a:tc>
                  <a:txBody>
                    <a:bodyPr/>
                    <a:lstStyle/>
                    <a:p>
                      <a:r>
                        <a:rPr lang="en-US" dirty="0" smtClean="0"/>
                        <a:t>True</a:t>
                      </a:r>
                      <a:endParaRPr lang="en-US" dirty="0"/>
                    </a:p>
                  </a:txBody>
                  <a:tcPr/>
                </a:tc>
                <a:tc>
                  <a:txBody>
                    <a:bodyPr/>
                    <a:lstStyle/>
                    <a:p>
                      <a:r>
                        <a:rPr lang="en-US" dirty="0" smtClean="0"/>
                        <a:t>True</a:t>
                      </a:r>
                      <a:endParaRPr lang="en-US" dirty="0"/>
                    </a:p>
                  </a:txBody>
                  <a:tcPr/>
                </a:tc>
                <a:tc>
                  <a:txBody>
                    <a:bodyPr/>
                    <a:lstStyle/>
                    <a:p>
                      <a:r>
                        <a:rPr lang="en-US" dirty="0" smtClean="0"/>
                        <a:t>True</a:t>
                      </a:r>
                      <a:endParaRPr lang="en-US" dirty="0"/>
                    </a:p>
                  </a:txBody>
                  <a:tcPr/>
                </a:tc>
                <a:tc>
                  <a:txBody>
                    <a:bodyPr/>
                    <a:lstStyle/>
                    <a:p>
                      <a:r>
                        <a:rPr lang="en-US" dirty="0" smtClean="0"/>
                        <a:t>True</a:t>
                      </a:r>
                      <a:endParaRPr lang="en-US" dirty="0"/>
                    </a:p>
                  </a:txBody>
                  <a:tcPr/>
                </a:tc>
              </a:tr>
              <a:tr h="370840">
                <a:tc>
                  <a:txBody>
                    <a:bodyPr/>
                    <a:lstStyle/>
                    <a:p>
                      <a:r>
                        <a:rPr lang="en-US" dirty="0" smtClean="0"/>
                        <a:t>True</a:t>
                      </a:r>
                      <a:endParaRPr lang="en-US" dirty="0"/>
                    </a:p>
                  </a:txBody>
                  <a:tcPr/>
                </a:tc>
                <a:tc>
                  <a:txBody>
                    <a:bodyPr/>
                    <a:lstStyle/>
                    <a:p>
                      <a:r>
                        <a:rPr lang="en-US" dirty="0" smtClean="0"/>
                        <a:t>False</a:t>
                      </a:r>
                      <a:endParaRPr lang="en-US" dirty="0"/>
                    </a:p>
                  </a:txBody>
                  <a:tcPr/>
                </a:tc>
                <a:tc>
                  <a:txBody>
                    <a:bodyPr/>
                    <a:lstStyle/>
                    <a:p>
                      <a:r>
                        <a:rPr lang="en-US" dirty="0" smtClean="0"/>
                        <a:t>True</a:t>
                      </a:r>
                      <a:endParaRPr lang="en-US" dirty="0"/>
                    </a:p>
                  </a:txBody>
                  <a:tcPr/>
                </a:tc>
                <a:tc>
                  <a:txBody>
                    <a:bodyPr/>
                    <a:lstStyle/>
                    <a:p>
                      <a:r>
                        <a:rPr lang="en-US" dirty="0" smtClean="0"/>
                        <a:t>False</a:t>
                      </a:r>
                      <a:endParaRPr lang="en-US" dirty="0"/>
                    </a:p>
                  </a:txBody>
                  <a:tcPr/>
                </a:tc>
                <a:tc>
                  <a:txBody>
                    <a:bodyPr/>
                    <a:lstStyle/>
                    <a:p>
                      <a:r>
                        <a:rPr lang="en-US" dirty="0" smtClean="0"/>
                        <a:t>False</a:t>
                      </a:r>
                      <a:endParaRPr lang="en-US" dirty="0"/>
                    </a:p>
                  </a:txBody>
                  <a:tcPr/>
                </a:tc>
              </a:tr>
              <a:tr h="370840">
                <a:tc>
                  <a:txBody>
                    <a:bodyPr/>
                    <a:lstStyle/>
                    <a:p>
                      <a:r>
                        <a:rPr lang="en-US" dirty="0" smtClean="0"/>
                        <a:t>True</a:t>
                      </a:r>
                      <a:endParaRPr lang="en-US" dirty="0"/>
                    </a:p>
                  </a:txBody>
                  <a:tcPr/>
                </a:tc>
                <a:tc>
                  <a:txBody>
                    <a:bodyPr/>
                    <a:lstStyle/>
                    <a:p>
                      <a:r>
                        <a:rPr lang="en-US" dirty="0" smtClean="0"/>
                        <a:t>Unknown</a:t>
                      </a:r>
                      <a:endParaRPr lang="en-US" dirty="0"/>
                    </a:p>
                  </a:txBody>
                  <a:tcPr/>
                </a:tc>
                <a:tc>
                  <a:txBody>
                    <a:bodyPr/>
                    <a:lstStyle/>
                    <a:p>
                      <a:r>
                        <a:rPr lang="en-US" dirty="0" smtClean="0"/>
                        <a:t>True</a:t>
                      </a:r>
                      <a:endParaRPr lang="en-US" dirty="0"/>
                    </a:p>
                  </a:txBody>
                  <a:tcPr/>
                </a:tc>
                <a:tc>
                  <a:txBody>
                    <a:bodyPr/>
                    <a:lstStyle/>
                    <a:p>
                      <a:r>
                        <a:rPr lang="en-US" dirty="0" smtClean="0"/>
                        <a:t>Unknown</a:t>
                      </a:r>
                      <a:endParaRPr lang="en-US" dirty="0"/>
                    </a:p>
                  </a:txBody>
                  <a:tcPr/>
                </a:tc>
                <a:tc>
                  <a:txBody>
                    <a:bodyPr/>
                    <a:lstStyle/>
                    <a:p>
                      <a:r>
                        <a:rPr lang="en-US" dirty="0" smtClean="0"/>
                        <a:t>Unknown</a:t>
                      </a:r>
                      <a:endParaRPr lang="en-US" dirty="0"/>
                    </a:p>
                  </a:txBody>
                  <a:tcPr/>
                </a:tc>
              </a:tr>
              <a:tr h="370840">
                <a:tc>
                  <a:txBody>
                    <a:bodyPr/>
                    <a:lstStyle/>
                    <a:p>
                      <a:r>
                        <a:rPr lang="en-US" dirty="0" smtClean="0"/>
                        <a:t>False</a:t>
                      </a:r>
                      <a:endParaRPr lang="en-US" dirty="0"/>
                    </a:p>
                  </a:txBody>
                  <a:tcPr/>
                </a:tc>
                <a:tc>
                  <a:txBody>
                    <a:bodyPr/>
                    <a:lstStyle/>
                    <a:p>
                      <a:r>
                        <a:rPr lang="en-US" dirty="0" smtClean="0"/>
                        <a:t>True</a:t>
                      </a:r>
                      <a:endParaRPr lang="en-US" dirty="0"/>
                    </a:p>
                  </a:txBody>
                  <a:tcPr/>
                </a:tc>
                <a:tc>
                  <a:txBody>
                    <a:bodyPr/>
                    <a:lstStyle/>
                    <a:p>
                      <a:r>
                        <a:rPr lang="en-US" dirty="0" smtClean="0"/>
                        <a:t>True</a:t>
                      </a:r>
                      <a:endParaRPr lang="en-US" dirty="0"/>
                    </a:p>
                  </a:txBody>
                  <a:tcPr/>
                </a:tc>
                <a:tc>
                  <a:txBody>
                    <a:bodyPr/>
                    <a:lstStyle/>
                    <a:p>
                      <a:r>
                        <a:rPr lang="en-US" dirty="0" smtClean="0"/>
                        <a:t>False</a:t>
                      </a:r>
                      <a:endParaRPr lang="en-US" dirty="0"/>
                    </a:p>
                  </a:txBody>
                  <a:tcPr/>
                </a:tc>
                <a:tc>
                  <a:txBody>
                    <a:bodyPr/>
                    <a:lstStyle/>
                    <a:p>
                      <a:r>
                        <a:rPr lang="en-US" dirty="0" smtClean="0"/>
                        <a:t>False</a:t>
                      </a:r>
                      <a:endParaRPr lang="en-US" dirty="0"/>
                    </a:p>
                  </a:txBody>
                  <a:tcPr/>
                </a:tc>
              </a:tr>
              <a:tr h="370840">
                <a:tc>
                  <a:txBody>
                    <a:bodyPr/>
                    <a:lstStyle/>
                    <a:p>
                      <a:r>
                        <a:rPr lang="en-US" dirty="0" smtClean="0"/>
                        <a:t>False</a:t>
                      </a:r>
                      <a:endParaRPr lang="en-US" dirty="0"/>
                    </a:p>
                  </a:txBody>
                  <a:tcPr/>
                </a:tc>
                <a:tc>
                  <a:txBody>
                    <a:bodyPr/>
                    <a:lstStyle/>
                    <a:p>
                      <a:r>
                        <a:rPr lang="en-US" dirty="0" smtClean="0"/>
                        <a:t>False</a:t>
                      </a:r>
                      <a:endParaRPr lang="en-US" dirty="0"/>
                    </a:p>
                  </a:txBody>
                  <a:tcPr/>
                </a:tc>
                <a:tc>
                  <a:txBody>
                    <a:bodyPr/>
                    <a:lstStyle/>
                    <a:p>
                      <a:r>
                        <a:rPr lang="en-US" dirty="0" smtClean="0"/>
                        <a:t>False</a:t>
                      </a:r>
                      <a:endParaRPr lang="en-US" dirty="0"/>
                    </a:p>
                  </a:txBody>
                  <a:tcPr/>
                </a:tc>
                <a:tc>
                  <a:txBody>
                    <a:bodyPr/>
                    <a:lstStyle/>
                    <a:p>
                      <a:r>
                        <a:rPr lang="en-US" dirty="0" smtClean="0"/>
                        <a:t>False</a:t>
                      </a:r>
                      <a:endParaRPr lang="en-US" dirty="0"/>
                    </a:p>
                  </a:txBody>
                  <a:tcPr/>
                </a:tc>
                <a:tc>
                  <a:txBody>
                    <a:bodyPr/>
                    <a:lstStyle/>
                    <a:p>
                      <a:r>
                        <a:rPr lang="en-US" dirty="0" smtClean="0"/>
                        <a:t>True</a:t>
                      </a:r>
                      <a:endParaRPr lang="en-US" dirty="0"/>
                    </a:p>
                  </a:txBody>
                  <a:tcPr/>
                </a:tc>
              </a:tr>
              <a:tr h="370840">
                <a:tc>
                  <a:txBody>
                    <a:bodyPr/>
                    <a:lstStyle/>
                    <a:p>
                      <a:r>
                        <a:rPr lang="en-US" dirty="0" smtClean="0"/>
                        <a:t>False</a:t>
                      </a:r>
                      <a:endParaRPr lang="en-US" dirty="0"/>
                    </a:p>
                  </a:txBody>
                  <a:tcPr/>
                </a:tc>
                <a:tc>
                  <a:txBody>
                    <a:bodyPr/>
                    <a:lstStyle/>
                    <a:p>
                      <a:r>
                        <a:rPr lang="en-US" dirty="0" smtClean="0"/>
                        <a:t>Unknown</a:t>
                      </a:r>
                      <a:endParaRPr lang="en-US" dirty="0"/>
                    </a:p>
                  </a:txBody>
                  <a:tcPr/>
                </a:tc>
                <a:tc>
                  <a:txBody>
                    <a:bodyPr/>
                    <a:lstStyle/>
                    <a:p>
                      <a:r>
                        <a:rPr lang="en-US" dirty="0" smtClean="0"/>
                        <a:t>Unknown</a:t>
                      </a:r>
                      <a:endParaRPr lang="en-US" dirty="0"/>
                    </a:p>
                  </a:txBody>
                  <a:tcPr/>
                </a:tc>
                <a:tc>
                  <a:txBody>
                    <a:bodyPr/>
                    <a:lstStyle/>
                    <a:p>
                      <a:r>
                        <a:rPr lang="en-US" dirty="0" smtClean="0"/>
                        <a:t>False</a:t>
                      </a:r>
                      <a:endParaRPr lang="en-US" dirty="0"/>
                    </a:p>
                  </a:txBody>
                  <a:tcPr/>
                </a:tc>
                <a:tc>
                  <a:txBody>
                    <a:bodyPr/>
                    <a:lstStyle/>
                    <a:p>
                      <a:r>
                        <a:rPr lang="en-US" dirty="0" smtClean="0"/>
                        <a:t>Unknown</a:t>
                      </a:r>
                      <a:endParaRPr lang="en-US" dirty="0"/>
                    </a:p>
                  </a:txBody>
                  <a:tcPr/>
                </a:tc>
              </a:tr>
              <a:tr h="370840">
                <a:tc>
                  <a:txBody>
                    <a:bodyPr/>
                    <a:lstStyle/>
                    <a:p>
                      <a:r>
                        <a:rPr lang="en-US" dirty="0" smtClean="0"/>
                        <a:t>Unknown</a:t>
                      </a:r>
                      <a:endParaRPr lang="en-US" dirty="0"/>
                    </a:p>
                  </a:txBody>
                  <a:tcPr/>
                </a:tc>
                <a:tc>
                  <a:txBody>
                    <a:bodyPr/>
                    <a:lstStyle/>
                    <a:p>
                      <a:r>
                        <a:rPr lang="en-US" dirty="0" smtClean="0"/>
                        <a:t>True</a:t>
                      </a:r>
                      <a:endParaRPr lang="en-US" dirty="0"/>
                    </a:p>
                  </a:txBody>
                  <a:tcPr/>
                </a:tc>
                <a:tc>
                  <a:txBody>
                    <a:bodyPr/>
                    <a:lstStyle/>
                    <a:p>
                      <a:r>
                        <a:rPr lang="en-US" dirty="0" smtClean="0"/>
                        <a:t>True</a:t>
                      </a:r>
                      <a:endParaRPr lang="en-US" dirty="0"/>
                    </a:p>
                  </a:txBody>
                  <a:tcPr/>
                </a:tc>
                <a:tc>
                  <a:txBody>
                    <a:bodyPr/>
                    <a:lstStyle/>
                    <a:p>
                      <a:r>
                        <a:rPr lang="en-US" dirty="0" smtClean="0"/>
                        <a:t>Unknown</a:t>
                      </a:r>
                      <a:endParaRPr lang="en-US" dirty="0"/>
                    </a:p>
                  </a:txBody>
                  <a:tcPr/>
                </a:tc>
                <a:tc>
                  <a:txBody>
                    <a:bodyPr/>
                    <a:lstStyle/>
                    <a:p>
                      <a:r>
                        <a:rPr lang="en-US" dirty="0" smtClean="0"/>
                        <a:t>Unknown</a:t>
                      </a:r>
                      <a:endParaRPr lang="en-US" dirty="0"/>
                    </a:p>
                  </a:txBody>
                  <a:tcPr/>
                </a:tc>
              </a:tr>
              <a:tr h="370840">
                <a:tc>
                  <a:txBody>
                    <a:bodyPr/>
                    <a:lstStyle/>
                    <a:p>
                      <a:r>
                        <a:rPr lang="en-US" dirty="0" smtClean="0"/>
                        <a:t>Unknown</a:t>
                      </a:r>
                      <a:endParaRPr lang="en-US" dirty="0"/>
                    </a:p>
                  </a:txBody>
                  <a:tcPr/>
                </a:tc>
                <a:tc>
                  <a:txBody>
                    <a:bodyPr/>
                    <a:lstStyle/>
                    <a:p>
                      <a:r>
                        <a:rPr lang="en-US" dirty="0" smtClean="0"/>
                        <a:t>False</a:t>
                      </a:r>
                      <a:endParaRPr lang="en-US" dirty="0"/>
                    </a:p>
                  </a:txBody>
                  <a:tcPr/>
                </a:tc>
                <a:tc>
                  <a:txBody>
                    <a:bodyPr/>
                    <a:lstStyle/>
                    <a:p>
                      <a:r>
                        <a:rPr lang="en-US" dirty="0" smtClean="0"/>
                        <a:t>Unknown</a:t>
                      </a:r>
                      <a:endParaRPr lang="en-US" dirty="0"/>
                    </a:p>
                  </a:txBody>
                  <a:tcPr/>
                </a:tc>
                <a:tc>
                  <a:txBody>
                    <a:bodyPr/>
                    <a:lstStyle/>
                    <a:p>
                      <a:r>
                        <a:rPr lang="en-US" dirty="0" smtClean="0"/>
                        <a:t>False</a:t>
                      </a:r>
                      <a:endParaRPr lang="en-US" dirty="0"/>
                    </a:p>
                  </a:txBody>
                  <a:tcPr/>
                </a:tc>
                <a:tc>
                  <a:txBody>
                    <a:bodyPr/>
                    <a:lstStyle/>
                    <a:p>
                      <a:r>
                        <a:rPr lang="en-US" dirty="0" smtClean="0"/>
                        <a:t>Unknown</a:t>
                      </a:r>
                      <a:endParaRPr lang="en-US" dirty="0"/>
                    </a:p>
                  </a:txBody>
                  <a:tcPr/>
                </a:tc>
              </a:tr>
              <a:tr h="370840">
                <a:tc>
                  <a:txBody>
                    <a:bodyPr/>
                    <a:lstStyle/>
                    <a:p>
                      <a:r>
                        <a:rPr lang="en-US" dirty="0" smtClean="0"/>
                        <a:t>Unknown</a:t>
                      </a:r>
                      <a:endParaRPr lang="en-US" dirty="0"/>
                    </a:p>
                  </a:txBody>
                  <a:tcPr/>
                </a:tc>
                <a:tc>
                  <a:txBody>
                    <a:bodyPr/>
                    <a:lstStyle/>
                    <a:p>
                      <a:r>
                        <a:rPr lang="en-US" dirty="0" smtClean="0"/>
                        <a:t>Unknown</a:t>
                      </a:r>
                      <a:endParaRPr lang="en-US" dirty="0"/>
                    </a:p>
                  </a:txBody>
                  <a:tcPr/>
                </a:tc>
                <a:tc>
                  <a:txBody>
                    <a:bodyPr/>
                    <a:lstStyle/>
                    <a:p>
                      <a:r>
                        <a:rPr lang="en-US" dirty="0" smtClean="0"/>
                        <a:t>Unknown</a:t>
                      </a:r>
                      <a:endParaRPr lang="en-US" dirty="0"/>
                    </a:p>
                  </a:txBody>
                  <a:tcPr/>
                </a:tc>
                <a:tc>
                  <a:txBody>
                    <a:bodyPr/>
                    <a:lstStyle/>
                    <a:p>
                      <a:r>
                        <a:rPr lang="en-US" dirty="0" smtClean="0"/>
                        <a:t>Unknown</a:t>
                      </a:r>
                      <a:endParaRPr lang="en-US" dirty="0"/>
                    </a:p>
                  </a:txBody>
                  <a:tcPr/>
                </a:tc>
                <a:tc>
                  <a:txBody>
                    <a:bodyPr/>
                    <a:lstStyle/>
                    <a:p>
                      <a:r>
                        <a:rPr lang="en-US" dirty="0" smtClean="0"/>
                        <a:t>Unknown</a:t>
                      </a:r>
                      <a:endParaRPr lang="en-US" dirty="0"/>
                    </a:p>
                  </a:txBody>
                  <a:tcPr/>
                </a:tc>
              </a:tr>
            </a:tbl>
          </a:graphicData>
        </a:graphic>
      </p:graphicFrame>
    </p:spTree>
    <p:extLst>
      <p:ext uri="{BB962C8B-B14F-4D97-AF65-F5344CB8AC3E}">
        <p14:creationId xmlns:p14="http://schemas.microsoft.com/office/powerpoint/2010/main" val="254544040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279411" y="1295400"/>
            <a:ext cx="7958667" cy="701018"/>
          </a:xfrm>
        </p:spPr>
        <p:txBody>
          <a:bodyPr>
            <a:normAutofit/>
          </a:bodyPr>
          <a:lstStyle/>
          <a:p>
            <a:pPr algn="ctr"/>
            <a:r>
              <a:rPr lang="en-US" i="1" dirty="0" smtClean="0">
                <a:latin typeface="Trajan Pro"/>
                <a:ea typeface="ＭＳ Ｐゴシック" pitchFamily="34" charset="-128"/>
              </a:rPr>
              <a:t>…fast forward 2500 years</a:t>
            </a:r>
          </a:p>
        </p:txBody>
      </p:sp>
      <p:pic>
        <p:nvPicPr>
          <p:cNvPr id="3" name="Picture 2" descr="Internet-image-blo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000"/>
            <a:ext cx="9144000" cy="5165221"/>
          </a:xfrm>
          <a:prstGeom prst="rect">
            <a:avLst/>
          </a:prstGeom>
        </p:spPr>
      </p:pic>
    </p:spTree>
    <p:extLst>
      <p:ext uri="{BB962C8B-B14F-4D97-AF65-F5344CB8AC3E}">
        <p14:creationId xmlns:p14="http://schemas.microsoft.com/office/powerpoint/2010/main" val="339188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240px-Plato_and_Aristotle_in_The_School_of_Athens,_by_italian_Rafae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685800"/>
            <a:ext cx="2286000" cy="2914650"/>
          </a:xfrm>
          <a:prstGeom prst="rect">
            <a:avLst/>
          </a:prstGeom>
        </p:spPr>
      </p:pic>
      <p:sp>
        <p:nvSpPr>
          <p:cNvPr id="10" name="Title 1"/>
          <p:cNvSpPr>
            <a:spLocks noGrp="1"/>
          </p:cNvSpPr>
          <p:nvPr>
            <p:ph type="title"/>
          </p:nvPr>
        </p:nvSpPr>
        <p:spPr>
          <a:xfrm>
            <a:off x="279411" y="353794"/>
            <a:ext cx="7958667" cy="701018"/>
          </a:xfrm>
        </p:spPr>
        <p:txBody>
          <a:bodyPr>
            <a:normAutofit/>
          </a:bodyPr>
          <a:lstStyle/>
          <a:p>
            <a:pPr algn="ctr"/>
            <a:r>
              <a:rPr lang="en-US" sz="3200" dirty="0" smtClean="0">
                <a:latin typeface="Calibri"/>
                <a:ea typeface="ＭＳ Ｐゴシック" pitchFamily="34" charset="-128"/>
                <a:cs typeface="Calibri"/>
              </a:rPr>
              <a:t>The Semantic Web</a:t>
            </a:r>
          </a:p>
        </p:txBody>
      </p:sp>
      <p:sp>
        <p:nvSpPr>
          <p:cNvPr id="2" name="TextBox 1"/>
          <p:cNvSpPr txBox="1"/>
          <p:nvPr/>
        </p:nvSpPr>
        <p:spPr>
          <a:xfrm>
            <a:off x="-228600" y="1240334"/>
            <a:ext cx="6705600" cy="4955203"/>
          </a:xfrm>
          <a:prstGeom prst="rect">
            <a:avLst/>
          </a:prstGeom>
          <a:noFill/>
        </p:spPr>
        <p:txBody>
          <a:bodyPr wrap="square" rtlCol="0">
            <a:spAutoFit/>
          </a:bodyPr>
          <a:lstStyle/>
          <a:p>
            <a:pPr marL="651510" lvl="1"/>
            <a:r>
              <a:rPr lang="en-US" sz="2800" dirty="0" smtClean="0"/>
              <a:t>The Web is a vast and growing</a:t>
            </a:r>
          </a:p>
          <a:p>
            <a:pPr marL="651510" lvl="1"/>
            <a:r>
              <a:rPr lang="en-US" sz="2800" dirty="0"/>
              <a:t>d</a:t>
            </a:r>
            <a:r>
              <a:rPr lang="en-US" sz="2800" dirty="0" smtClean="0"/>
              <a:t>istributed knowledge base…</a:t>
            </a:r>
          </a:p>
          <a:p>
            <a:pPr marL="651510" lvl="1"/>
            <a:endParaRPr lang="en-US" sz="2800" dirty="0"/>
          </a:p>
          <a:p>
            <a:pPr marL="651510" lvl="1"/>
            <a:r>
              <a:rPr lang="en-US" sz="2800" dirty="0" smtClean="0"/>
              <a:t>How to use it better?</a:t>
            </a:r>
            <a:br>
              <a:rPr lang="en-US" sz="2800" dirty="0" smtClean="0"/>
            </a:br>
            <a:endParaRPr lang="en-US" sz="2800" dirty="0" smtClean="0"/>
          </a:p>
          <a:p>
            <a:pPr marL="1108710" lvl="1" indent="-457200">
              <a:buFont typeface="Arial"/>
              <a:buChar char="•"/>
            </a:pPr>
            <a:r>
              <a:rPr lang="en-US" sz="2400" dirty="0" smtClean="0"/>
              <a:t>Metadata and keywords were a start</a:t>
            </a:r>
          </a:p>
          <a:p>
            <a:pPr marL="1108710" lvl="1" indent="-457200">
              <a:buFont typeface="Arial"/>
              <a:buChar char="•"/>
            </a:pPr>
            <a:r>
              <a:rPr lang="en-US" sz="2400" dirty="0"/>
              <a:t>C</a:t>
            </a:r>
            <a:r>
              <a:rPr lang="en-US" sz="2400" dirty="0" smtClean="0"/>
              <a:t>ontrolled </a:t>
            </a:r>
            <a:r>
              <a:rPr lang="en-US" sz="2400" dirty="0"/>
              <a:t>vocabularies: an improvement, but can do </a:t>
            </a:r>
            <a:r>
              <a:rPr lang="en-US" sz="2400" dirty="0" smtClean="0"/>
              <a:t>more with </a:t>
            </a:r>
            <a:r>
              <a:rPr lang="en-US" sz="2400" dirty="0"/>
              <a:t>today’s </a:t>
            </a:r>
            <a:r>
              <a:rPr lang="en-US" sz="2400" dirty="0" smtClean="0"/>
              <a:t>technology</a:t>
            </a:r>
          </a:p>
          <a:p>
            <a:pPr marL="1108710" lvl="1" indent="-457200">
              <a:buFont typeface="Arial"/>
              <a:buChar char="•"/>
            </a:pPr>
            <a:r>
              <a:rPr lang="en-US" sz="2400" dirty="0" smtClean="0"/>
              <a:t>Ontologies</a:t>
            </a:r>
            <a:r>
              <a:rPr lang="en-US" sz="2400" dirty="0"/>
              <a:t>:  based on </a:t>
            </a:r>
            <a:r>
              <a:rPr lang="en-US" sz="2400" dirty="0" smtClean="0"/>
              <a:t>W3C</a:t>
            </a:r>
            <a:br>
              <a:rPr lang="en-US" sz="2400" dirty="0" smtClean="0"/>
            </a:br>
            <a:r>
              <a:rPr lang="en-US" sz="2400" dirty="0" smtClean="0"/>
              <a:t>standards—</a:t>
            </a:r>
            <a:r>
              <a:rPr lang="en-US" sz="2400" dirty="0"/>
              <a:t>RDF, </a:t>
            </a:r>
            <a:r>
              <a:rPr lang="en-US" sz="2400" dirty="0" smtClean="0"/>
              <a:t>SKOS, RDFS, OWL</a:t>
            </a:r>
          </a:p>
          <a:p>
            <a:pPr marL="1108710" lvl="1" indent="-457200">
              <a:buFont typeface="Arial"/>
              <a:buChar char="•"/>
            </a:pPr>
            <a:r>
              <a:rPr lang="en-US" sz="2400" dirty="0" err="1" smtClean="0"/>
              <a:t>Reasoners</a:t>
            </a:r>
            <a:r>
              <a:rPr lang="en-US" sz="2400" dirty="0" smtClean="0"/>
              <a:t>: based on formal logic</a:t>
            </a:r>
            <a:endParaRPr lang="en-US" sz="2800" dirty="0" smtClean="0"/>
          </a:p>
          <a:p>
            <a:pPr marL="651510" lvl="1"/>
            <a:endParaRPr lang="en-US" sz="2800" dirty="0"/>
          </a:p>
        </p:txBody>
      </p:sp>
      <p:pic>
        <p:nvPicPr>
          <p:cNvPr id="4" name="Picture 3" descr="US-at-night-current-hi-res16_inch2-1024x68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4739184"/>
            <a:ext cx="3200400" cy="2131516"/>
          </a:xfrm>
          <a:prstGeom prst="rect">
            <a:avLst/>
          </a:prstGeom>
        </p:spPr>
      </p:pic>
    </p:spTree>
    <p:extLst>
      <p:ext uri="{BB962C8B-B14F-4D97-AF65-F5344CB8AC3E}">
        <p14:creationId xmlns:p14="http://schemas.microsoft.com/office/powerpoint/2010/main" val="4080327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40" name="Rectangle 122"/>
          <p:cNvSpPr>
            <a:spLocks noGrp="1" noChangeArrowheads="1"/>
          </p:cNvSpPr>
          <p:nvPr>
            <p:ph type="title"/>
          </p:nvPr>
        </p:nvSpPr>
        <p:spPr>
          <a:xfrm>
            <a:off x="2286000" y="296863"/>
            <a:ext cx="3429000" cy="533400"/>
          </a:xfrm>
        </p:spPr>
        <p:txBody>
          <a:bodyPr rIns="132080"/>
          <a:lstStyle/>
          <a:p>
            <a:r>
              <a:rPr lang="en-US" dirty="0">
                <a:latin typeface="Arial" charset="0"/>
                <a:ea typeface="ＭＳ Ｐゴシック" charset="0"/>
                <a:cs typeface="ＭＳ Ｐゴシック" charset="0"/>
              </a:rPr>
              <a:t> </a:t>
            </a:r>
            <a:r>
              <a:rPr lang="en-US" dirty="0" smtClean="0">
                <a:latin typeface="Arial" charset="0"/>
                <a:ea typeface="ＭＳ Ｐゴシック" charset="0"/>
                <a:cs typeface="ＭＳ Ｐゴシック" charset="0"/>
              </a:rPr>
              <a:t>LOTS OF DATA!</a:t>
            </a:r>
            <a:endParaRPr lang="en-US" dirty="0">
              <a:latin typeface="Arial" charset="0"/>
              <a:ea typeface="ＭＳ Ｐゴシック" charset="0"/>
              <a:cs typeface="ＭＳ Ｐゴシック" charset="0"/>
            </a:endParaRPr>
          </a:p>
        </p:txBody>
      </p:sp>
      <p:sp>
        <p:nvSpPr>
          <p:cNvPr id="3" name="TextBox 2"/>
          <p:cNvSpPr txBox="1"/>
          <p:nvPr/>
        </p:nvSpPr>
        <p:spPr>
          <a:xfrm>
            <a:off x="1219200" y="1295400"/>
            <a:ext cx="7010400" cy="4893647"/>
          </a:xfrm>
          <a:prstGeom prst="rect">
            <a:avLst/>
          </a:prstGeom>
          <a:noFill/>
        </p:spPr>
        <p:txBody>
          <a:bodyPr wrap="square" rtlCol="0">
            <a:spAutoFit/>
          </a:bodyPr>
          <a:lstStyle/>
          <a:p>
            <a:r>
              <a:rPr lang="en-US" sz="2400" dirty="0" smtClean="0"/>
              <a:t>How do we know if data sets are measuring the same TYPES of things or phenomena?</a:t>
            </a:r>
          </a:p>
          <a:p>
            <a:endParaRPr lang="en-US" sz="2400" dirty="0"/>
          </a:p>
          <a:p>
            <a:r>
              <a:rPr lang="en-US" sz="2400" dirty="0" smtClean="0"/>
              <a:t>Productivity</a:t>
            </a:r>
          </a:p>
          <a:p>
            <a:r>
              <a:rPr lang="en-US" sz="2400" dirty="0" smtClean="0"/>
              <a:t>Biodiversity</a:t>
            </a:r>
          </a:p>
          <a:p>
            <a:endParaRPr lang="en-US" sz="2400" dirty="0"/>
          </a:p>
          <a:p>
            <a:r>
              <a:rPr lang="en-US" sz="2400" dirty="0" smtClean="0"/>
              <a:t>Temperature</a:t>
            </a:r>
          </a:p>
          <a:p>
            <a:r>
              <a:rPr lang="en-US" sz="2400" dirty="0"/>
              <a:t>	</a:t>
            </a:r>
            <a:r>
              <a:rPr lang="en-US" sz="2400" dirty="0" smtClean="0"/>
              <a:t>Water temperature</a:t>
            </a:r>
          </a:p>
          <a:p>
            <a:r>
              <a:rPr lang="en-US" sz="2400" dirty="0"/>
              <a:t>	</a:t>
            </a:r>
            <a:r>
              <a:rPr lang="en-US" sz="2400" dirty="0" smtClean="0"/>
              <a:t>Surface water temperature</a:t>
            </a:r>
          </a:p>
          <a:p>
            <a:r>
              <a:rPr lang="en-US" sz="2400" dirty="0"/>
              <a:t>	</a:t>
            </a:r>
            <a:r>
              <a:rPr lang="en-US" sz="2400" dirty="0" smtClean="0"/>
              <a:t>	Surface water temperature in degrees Celsius</a:t>
            </a:r>
          </a:p>
          <a:p>
            <a:r>
              <a:rPr lang="en-US" sz="2400" dirty="0"/>
              <a:t>	</a:t>
            </a:r>
            <a:r>
              <a:rPr lang="en-US" sz="2400" dirty="0" smtClean="0"/>
              <a:t>		Surface water temperature in degrees Celsius 				taken from a stream surrounded by a 				wildfire  </a:t>
            </a:r>
            <a:endParaRPr lang="en-US" sz="2400" dirty="0"/>
          </a:p>
        </p:txBody>
      </p:sp>
    </p:spTree>
    <p:extLst>
      <p:ext uri="{BB962C8B-B14F-4D97-AF65-F5344CB8AC3E}">
        <p14:creationId xmlns:p14="http://schemas.microsoft.com/office/powerpoint/2010/main" val="2294052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40" name="Rectangle 122"/>
          <p:cNvSpPr>
            <a:spLocks noGrp="1" noChangeArrowheads="1"/>
          </p:cNvSpPr>
          <p:nvPr>
            <p:ph type="title"/>
          </p:nvPr>
        </p:nvSpPr>
        <p:spPr>
          <a:xfrm>
            <a:off x="1204913" y="296863"/>
            <a:ext cx="6858000" cy="533400"/>
          </a:xfrm>
        </p:spPr>
        <p:txBody>
          <a:bodyPr rIns="132080"/>
          <a:lstStyle/>
          <a:p>
            <a:r>
              <a:rPr lang="en-US" dirty="0">
                <a:latin typeface="Arial" charset="0"/>
                <a:ea typeface="ＭＳ Ｐゴシック" charset="0"/>
                <a:cs typeface="ＭＳ Ｐゴシック" charset="0"/>
              </a:rPr>
              <a:t> </a:t>
            </a:r>
            <a:r>
              <a:rPr lang="en-US" dirty="0" smtClean="0">
                <a:latin typeface="Arial" charset="0"/>
                <a:ea typeface="ＭＳ Ｐゴシック" charset="0"/>
                <a:cs typeface="ＭＳ Ｐゴシック" charset="0"/>
              </a:rPr>
              <a:t>Some Semantic Concepts</a:t>
            </a:r>
            <a:endParaRPr lang="en-US" dirty="0">
              <a:latin typeface="Arial" charset="0"/>
              <a:ea typeface="ＭＳ Ｐゴシック" charset="0"/>
              <a:cs typeface="ＭＳ Ｐゴシック" charset="0"/>
            </a:endParaRPr>
          </a:p>
        </p:txBody>
      </p:sp>
      <p:sp>
        <p:nvSpPr>
          <p:cNvPr id="2" name="TextBox 1"/>
          <p:cNvSpPr txBox="1"/>
          <p:nvPr/>
        </p:nvSpPr>
        <p:spPr>
          <a:xfrm>
            <a:off x="762001" y="1625580"/>
            <a:ext cx="8371177" cy="4124206"/>
          </a:xfrm>
          <a:prstGeom prst="rect">
            <a:avLst/>
          </a:prstGeom>
          <a:noFill/>
        </p:spPr>
        <p:txBody>
          <a:bodyPr wrap="none" rtlCol="0">
            <a:spAutoFit/>
          </a:bodyPr>
          <a:lstStyle/>
          <a:p>
            <a:r>
              <a:rPr lang="en-US" sz="2400" b="1" dirty="0" smtClean="0"/>
              <a:t>Definitions!!</a:t>
            </a:r>
          </a:p>
          <a:p>
            <a:endParaRPr lang="en-US" dirty="0"/>
          </a:p>
          <a:p>
            <a:r>
              <a:rPr lang="en-US" dirty="0" smtClean="0"/>
              <a:t>*</a:t>
            </a:r>
            <a:r>
              <a:rPr lang="en-US" sz="2000" dirty="0" smtClean="0"/>
              <a:t>Controlled vocabularies: defined (NL) terms that clarify or constrain the</a:t>
            </a:r>
            <a:br>
              <a:rPr lang="en-US" sz="2000" dirty="0" smtClean="0"/>
            </a:br>
            <a:r>
              <a:rPr lang="en-US" sz="2000" dirty="0" smtClean="0"/>
              <a:t>	meaning of what you are indicating or asserting.  Also called glossaries</a:t>
            </a:r>
            <a:br>
              <a:rPr lang="en-US" sz="2000" dirty="0" smtClean="0"/>
            </a:br>
            <a:r>
              <a:rPr lang="en-US" sz="2000" dirty="0" smtClean="0"/>
              <a:t>	or lexicons </a:t>
            </a:r>
          </a:p>
          <a:p>
            <a:endParaRPr lang="en-US" sz="2000" dirty="0"/>
          </a:p>
          <a:p>
            <a:r>
              <a:rPr lang="en-US" sz="2000" dirty="0" smtClean="0"/>
              <a:t>*Thesauri: adds some features– like synonyms (same as), </a:t>
            </a:r>
            <a:br>
              <a:rPr lang="en-US" sz="2000" dirty="0" smtClean="0"/>
            </a:br>
            <a:r>
              <a:rPr lang="en-US" sz="2000" dirty="0" smtClean="0"/>
              <a:t>	antonyms (opposite of), related-to (flexible, blurry, but useful).</a:t>
            </a:r>
          </a:p>
          <a:p>
            <a:endParaRPr lang="en-US" sz="2000" dirty="0"/>
          </a:p>
          <a:p>
            <a:r>
              <a:rPr lang="en-US" sz="2000" dirty="0" smtClean="0"/>
              <a:t>*Ontologies: adds additional features such as:  strict Class/</a:t>
            </a:r>
            <a:r>
              <a:rPr lang="en-US" sz="2000" dirty="0" err="1" smtClean="0"/>
              <a:t>SubClass</a:t>
            </a:r>
            <a:r>
              <a:rPr lang="en-US" sz="2000" dirty="0" smtClean="0"/>
              <a:t> (</a:t>
            </a:r>
            <a:r>
              <a:rPr lang="en-US" sz="2000" dirty="0" err="1" smtClean="0"/>
              <a:t>is_a</a:t>
            </a:r>
            <a:r>
              <a:rPr lang="en-US" sz="2000" dirty="0" smtClean="0"/>
              <a:t>), </a:t>
            </a:r>
            <a:br>
              <a:rPr lang="en-US" sz="2000" dirty="0" smtClean="0"/>
            </a:br>
            <a:r>
              <a:rPr lang="en-US" sz="2000" dirty="0" smtClean="0"/>
              <a:t>	various properties/relationships to inter-relate objects: </a:t>
            </a:r>
            <a:r>
              <a:rPr lang="en-US" sz="2000" dirty="0" err="1" smtClean="0"/>
              <a:t>part_of</a:t>
            </a:r>
            <a:r>
              <a:rPr lang="en-US" sz="2000" dirty="0" smtClean="0"/>
              <a:t>, </a:t>
            </a:r>
            <a:r>
              <a:rPr lang="en-US" sz="2000" dirty="0" err="1" smtClean="0"/>
              <a:t>friend_of</a:t>
            </a:r>
            <a:r>
              <a:rPr lang="en-US" sz="2000" dirty="0" smtClean="0"/>
              <a:t>,</a:t>
            </a:r>
            <a:br>
              <a:rPr lang="en-US" sz="2000" dirty="0" smtClean="0"/>
            </a:br>
            <a:r>
              <a:rPr lang="en-US" sz="2000" dirty="0" smtClean="0"/>
              <a:t>	</a:t>
            </a:r>
            <a:r>
              <a:rPr lang="en-US" sz="2000" dirty="0" err="1" smtClean="0"/>
              <a:t>sibling_of</a:t>
            </a:r>
            <a:r>
              <a:rPr lang="en-US" sz="2000" dirty="0" smtClean="0"/>
              <a:t> (that has </a:t>
            </a:r>
            <a:r>
              <a:rPr lang="en-US" sz="2000" dirty="0" err="1" smtClean="0"/>
              <a:t>subProperty</a:t>
            </a:r>
            <a:r>
              <a:rPr lang="en-US" sz="2000" dirty="0" smtClean="0"/>
              <a:t> “</a:t>
            </a:r>
            <a:r>
              <a:rPr lang="en-US" sz="2000" dirty="0" err="1" smtClean="0"/>
              <a:t>sister_of</a:t>
            </a:r>
            <a:r>
              <a:rPr lang="en-US" sz="2000" dirty="0" smtClean="0"/>
              <a:t>”)</a:t>
            </a:r>
          </a:p>
          <a:p>
            <a:endParaRPr lang="en-US" sz="2000" dirty="0"/>
          </a:p>
        </p:txBody>
      </p:sp>
    </p:spTree>
    <p:extLst>
      <p:ext uri="{BB962C8B-B14F-4D97-AF65-F5344CB8AC3E}">
        <p14:creationId xmlns:p14="http://schemas.microsoft.com/office/powerpoint/2010/main" val="19900875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40" name="Rectangle 122"/>
          <p:cNvSpPr>
            <a:spLocks noGrp="1" noChangeArrowheads="1"/>
          </p:cNvSpPr>
          <p:nvPr>
            <p:ph type="title"/>
          </p:nvPr>
        </p:nvSpPr>
        <p:spPr>
          <a:xfrm>
            <a:off x="1204913" y="296863"/>
            <a:ext cx="6858000" cy="533400"/>
          </a:xfrm>
        </p:spPr>
        <p:txBody>
          <a:bodyPr rIns="132080"/>
          <a:lstStyle/>
          <a:p>
            <a:r>
              <a:rPr lang="en-US" dirty="0">
                <a:latin typeface="Arial" charset="0"/>
                <a:ea typeface="ＭＳ Ｐゴシック" charset="0"/>
                <a:cs typeface="ＭＳ Ｐゴシック" charset="0"/>
              </a:rPr>
              <a:t> </a:t>
            </a:r>
            <a:r>
              <a:rPr lang="en-US" dirty="0" smtClean="0">
                <a:latin typeface="Arial" charset="0"/>
                <a:ea typeface="ＭＳ Ｐゴシック" charset="0"/>
                <a:cs typeface="ＭＳ Ｐゴシック" charset="0"/>
              </a:rPr>
              <a:t>Semantic Standards</a:t>
            </a:r>
            <a:endParaRPr lang="en-US" dirty="0">
              <a:latin typeface="Arial" charset="0"/>
              <a:ea typeface="ＭＳ Ｐゴシック" charset="0"/>
              <a:cs typeface="ＭＳ Ｐゴシック" charset="0"/>
            </a:endParaRPr>
          </a:p>
        </p:txBody>
      </p:sp>
      <p:sp>
        <p:nvSpPr>
          <p:cNvPr id="2" name="TextBox 1"/>
          <p:cNvSpPr txBox="1"/>
          <p:nvPr/>
        </p:nvSpPr>
        <p:spPr>
          <a:xfrm>
            <a:off x="762001" y="1269998"/>
            <a:ext cx="7160734" cy="5447645"/>
          </a:xfrm>
          <a:prstGeom prst="rect">
            <a:avLst/>
          </a:prstGeom>
          <a:noFill/>
        </p:spPr>
        <p:txBody>
          <a:bodyPr wrap="none" rtlCol="0">
            <a:spAutoFit/>
          </a:bodyPr>
          <a:lstStyle/>
          <a:p>
            <a:endParaRPr lang="en-US" dirty="0"/>
          </a:p>
          <a:p>
            <a:endParaRPr lang="en-US" dirty="0"/>
          </a:p>
          <a:p>
            <a:r>
              <a:rPr lang="en-US" sz="2400" dirty="0" smtClean="0"/>
              <a:t>Facilitate machine-to-machine information exchange; </a:t>
            </a:r>
            <a:br>
              <a:rPr lang="en-US" sz="2400" dirty="0" smtClean="0"/>
            </a:br>
            <a:r>
              <a:rPr lang="en-US" sz="2400" dirty="0" smtClean="0"/>
              <a:t>	ideally “universal interpretation”, e.g.</a:t>
            </a:r>
          </a:p>
          <a:p>
            <a:r>
              <a:rPr lang="en-US" sz="2400" dirty="0"/>
              <a:t>	</a:t>
            </a:r>
            <a:r>
              <a:rPr lang="en-US" sz="2400" dirty="0" smtClean="0"/>
              <a:t>HTML rendering by Web browsers</a:t>
            </a:r>
          </a:p>
          <a:p>
            <a:endParaRPr lang="en-US" sz="2400" dirty="0"/>
          </a:p>
          <a:p>
            <a:r>
              <a:rPr lang="en-US" sz="2400" dirty="0" smtClean="0"/>
              <a:t>Today, that exchange takes place over the Web – </a:t>
            </a:r>
          </a:p>
          <a:p>
            <a:r>
              <a:rPr lang="en-US" sz="2400" dirty="0" smtClean="0"/>
              <a:t>	our global information hi-way</a:t>
            </a:r>
          </a:p>
          <a:p>
            <a:endParaRPr lang="en-US" sz="2400" dirty="0" smtClean="0"/>
          </a:p>
          <a:p>
            <a:r>
              <a:rPr lang="en-US" sz="2400" dirty="0" smtClean="0"/>
              <a:t>World Wide Web Consortium (W3C) recommendations:</a:t>
            </a:r>
          </a:p>
          <a:p>
            <a:endParaRPr lang="en-US" sz="2400" dirty="0" smtClean="0"/>
          </a:p>
          <a:p>
            <a:r>
              <a:rPr lang="en-US" sz="2400" dirty="0" smtClean="0"/>
              <a:t>HTML</a:t>
            </a:r>
            <a:endParaRPr lang="en-US" sz="2400" dirty="0"/>
          </a:p>
          <a:p>
            <a:r>
              <a:rPr lang="en-US" sz="2400" dirty="0" smtClean="0"/>
              <a:t>XML/XMLS</a:t>
            </a:r>
          </a:p>
          <a:p>
            <a:r>
              <a:rPr lang="en-US" sz="2400" dirty="0" smtClean="0"/>
              <a:t>RDF</a:t>
            </a:r>
          </a:p>
          <a:p>
            <a:r>
              <a:rPr lang="en-US" sz="2400" dirty="0" smtClean="0"/>
              <a:t>OWL</a:t>
            </a:r>
          </a:p>
        </p:txBody>
      </p:sp>
    </p:spTree>
    <p:extLst>
      <p:ext uri="{BB962C8B-B14F-4D97-AF65-F5344CB8AC3E}">
        <p14:creationId xmlns:p14="http://schemas.microsoft.com/office/powerpoint/2010/main" val="9119883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561DF2B-B89A-1D4B-BD1C-5FB167A0A89A}" type="slidenum">
              <a:rPr lang="en-US" smtClean="0"/>
              <a:pPr/>
              <a:t>3</a:t>
            </a:fld>
            <a:endParaRPr lang="en-US" dirty="0"/>
          </a:p>
        </p:txBody>
      </p:sp>
      <p:sp>
        <p:nvSpPr>
          <p:cNvPr id="12" name="Title 1"/>
          <p:cNvSpPr txBox="1">
            <a:spLocks/>
          </p:cNvSpPr>
          <p:nvPr/>
        </p:nvSpPr>
        <p:spPr>
          <a:xfrm>
            <a:off x="1219200" y="350838"/>
            <a:ext cx="6858000" cy="563562"/>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2800" b="1" kern="1200">
                <a:solidFill>
                  <a:schemeClr val="tx2">
                    <a:lumMod val="75000"/>
                  </a:schemeClr>
                </a:solidFill>
                <a:latin typeface="Lucida Grande CY"/>
                <a:ea typeface="+mj-ea"/>
                <a:cs typeface="Lucida Grande CY"/>
              </a:defRPr>
            </a:lvl1pPr>
          </a:lstStyle>
          <a:p>
            <a:pPr algn="ctr"/>
            <a:r>
              <a:rPr lang="en-US" dirty="0" smtClean="0"/>
              <a:t>Fundamental Problem: Big Data</a:t>
            </a:r>
            <a:endParaRPr lang="en-US" dirty="0"/>
          </a:p>
        </p:txBody>
      </p:sp>
      <p:sp>
        <p:nvSpPr>
          <p:cNvPr id="13" name="Content Placeholder 2"/>
          <p:cNvSpPr>
            <a:spLocks noGrp="1"/>
          </p:cNvSpPr>
          <p:nvPr>
            <p:ph idx="1"/>
          </p:nvPr>
        </p:nvSpPr>
        <p:spPr>
          <a:xfrm>
            <a:off x="381000" y="762000"/>
            <a:ext cx="8229600" cy="5029200"/>
          </a:xfrm>
        </p:spPr>
        <p:txBody>
          <a:bodyPr>
            <a:normAutofit/>
          </a:bodyPr>
          <a:lstStyle/>
          <a:p>
            <a:pPr marL="457200" lvl="1" indent="0">
              <a:spcAft>
                <a:spcPts val="600"/>
              </a:spcAft>
              <a:buNone/>
            </a:pPr>
            <a:endParaRPr lang="en-US" dirty="0" smtClean="0"/>
          </a:p>
          <a:p>
            <a:pPr>
              <a:spcAft>
                <a:spcPts val="600"/>
              </a:spcAft>
            </a:pPr>
            <a:r>
              <a:rPr lang="en-US" dirty="0" smtClean="0"/>
              <a:t>Ecological/biodiversity data are Big Data:</a:t>
            </a:r>
          </a:p>
          <a:p>
            <a:pPr lvl="1">
              <a:spcAft>
                <a:spcPts val="600"/>
              </a:spcAft>
            </a:pPr>
            <a:r>
              <a:rPr lang="en-US" b="1" i="1" dirty="0" smtClean="0"/>
              <a:t>g</a:t>
            </a:r>
            <a:r>
              <a:rPr lang="en-US" sz="2400" b="1" i="1" dirty="0" smtClean="0"/>
              <a:t>lobally distributed, voluminous</a:t>
            </a:r>
          </a:p>
          <a:p>
            <a:pPr lvl="1">
              <a:spcAft>
                <a:spcPts val="600"/>
              </a:spcAft>
            </a:pPr>
            <a:r>
              <a:rPr lang="en-US" b="1" i="1" dirty="0"/>
              <a:t>h</a:t>
            </a:r>
            <a:r>
              <a:rPr lang="en-US" sz="2400" b="1" i="1" dirty="0" smtClean="0"/>
              <a:t>ighly heterogeneous </a:t>
            </a:r>
            <a:r>
              <a:rPr lang="en-US" sz="2400" b="1" i="1" dirty="0"/>
              <a:t>in structure and </a:t>
            </a:r>
            <a:r>
              <a:rPr lang="en-US" sz="2400" b="1" i="1" dirty="0" smtClean="0"/>
              <a:t>content</a:t>
            </a:r>
          </a:p>
          <a:p>
            <a:pPr lvl="1">
              <a:spcAft>
                <a:spcPts val="600"/>
              </a:spcAft>
            </a:pPr>
            <a:r>
              <a:rPr lang="en-US" sz="2400" b="1" i="1" dirty="0" smtClean="0"/>
              <a:t>rapidly growing!</a:t>
            </a:r>
          </a:p>
          <a:p>
            <a:pPr marL="457200" lvl="1" indent="0">
              <a:spcAft>
                <a:spcPts val="600"/>
              </a:spcAft>
              <a:buNone/>
            </a:pPr>
            <a:endParaRPr lang="en-US" b="1" i="1" dirty="0"/>
          </a:p>
          <a:p>
            <a:pPr marL="457200" lvl="1" indent="0">
              <a:spcAft>
                <a:spcPts val="600"/>
              </a:spcAft>
              <a:buNone/>
            </a:pPr>
            <a:r>
              <a:rPr lang="en-US" sz="2400" dirty="0" smtClean="0"/>
              <a:t>i.e., the 3 “V”s:</a:t>
            </a:r>
          </a:p>
          <a:p>
            <a:pPr marL="457200" lvl="1" indent="0">
              <a:spcAft>
                <a:spcPts val="600"/>
              </a:spcAft>
              <a:buNone/>
            </a:pPr>
            <a:r>
              <a:rPr lang="en-US" b="1" dirty="0" smtClean="0"/>
              <a:t>Volume</a:t>
            </a:r>
          </a:p>
          <a:p>
            <a:pPr marL="457200" lvl="1" indent="0">
              <a:spcAft>
                <a:spcPts val="600"/>
              </a:spcAft>
              <a:buNone/>
            </a:pPr>
            <a:r>
              <a:rPr lang="en-US" b="1" dirty="0" smtClean="0"/>
              <a:t>Variety</a:t>
            </a:r>
          </a:p>
          <a:p>
            <a:pPr marL="457200" lvl="1" indent="0">
              <a:spcAft>
                <a:spcPts val="600"/>
              </a:spcAft>
              <a:buNone/>
            </a:pPr>
            <a:r>
              <a:rPr lang="en-US" b="1" dirty="0" smtClean="0"/>
              <a:t>Velocity</a:t>
            </a:r>
            <a:endParaRPr lang="en-US" b="1" dirty="0"/>
          </a:p>
        </p:txBody>
      </p:sp>
    </p:spTree>
    <p:extLst>
      <p:ext uri="{BB962C8B-B14F-4D97-AF65-F5344CB8AC3E}">
        <p14:creationId xmlns:p14="http://schemas.microsoft.com/office/powerpoint/2010/main" val="22691586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atin typeface="Helvetica" charset="0"/>
                <a:ea typeface="Osaka" charset="0"/>
                <a:cs typeface="Osaka" charset="0"/>
              </a:rPr>
              <a:t>How can ontologies help?</a:t>
            </a:r>
          </a:p>
        </p:txBody>
      </p:sp>
      <p:sp>
        <p:nvSpPr>
          <p:cNvPr id="43011" name="Content Placeholder 5"/>
          <p:cNvSpPr>
            <a:spLocks noGrp="1"/>
          </p:cNvSpPr>
          <p:nvPr>
            <p:ph idx="1"/>
          </p:nvPr>
        </p:nvSpPr>
        <p:spPr>
          <a:xfrm>
            <a:off x="228600" y="990600"/>
            <a:ext cx="8686800" cy="5181600"/>
          </a:xfrm>
        </p:spPr>
        <p:txBody>
          <a:bodyPr/>
          <a:lstStyle/>
          <a:p>
            <a:pPr lvl="1">
              <a:buFont typeface="Wingdings" charset="0"/>
              <a:buNone/>
            </a:pPr>
            <a:endParaRPr lang="en-US">
              <a:latin typeface="Helvetica" charset="0"/>
              <a:ea typeface="Osaka" charset="0"/>
              <a:cs typeface="Osaka" charset="0"/>
            </a:endParaRPr>
          </a:p>
          <a:p>
            <a:r>
              <a:rPr lang="en-US">
                <a:latin typeface="Helvetica" charset="0"/>
                <a:ea typeface="Osaka" charset="0"/>
                <a:cs typeface="Osaka" charset="0"/>
              </a:rPr>
              <a:t>Can </a:t>
            </a:r>
            <a:r>
              <a:rPr lang="ja-JP" altLang="en-US">
                <a:latin typeface="Helvetica" charset="0"/>
                <a:ea typeface="Osaka" charset="0"/>
                <a:cs typeface="Osaka" charset="0"/>
              </a:rPr>
              <a:t>“</a:t>
            </a:r>
            <a:r>
              <a:rPr lang="en-US">
                <a:latin typeface="Helvetica" charset="0"/>
                <a:ea typeface="Osaka" charset="0"/>
                <a:cs typeface="Osaka" charset="0"/>
              </a:rPr>
              <a:t>Define</a:t>
            </a:r>
            <a:r>
              <a:rPr lang="ja-JP" altLang="en-US">
                <a:latin typeface="Helvetica" charset="0"/>
                <a:ea typeface="Osaka" charset="0"/>
                <a:cs typeface="Osaka" charset="0"/>
              </a:rPr>
              <a:t>”</a:t>
            </a:r>
            <a:r>
              <a:rPr lang="en-US">
                <a:latin typeface="Helvetica" charset="0"/>
                <a:ea typeface="Osaka" charset="0"/>
                <a:cs typeface="Osaka" charset="0"/>
              </a:rPr>
              <a:t> Objects with equivalence classes</a:t>
            </a:r>
          </a:p>
          <a:p>
            <a:endParaRPr lang="en-US">
              <a:latin typeface="Helvetica" charset="0"/>
              <a:ea typeface="Osaka" charset="0"/>
              <a:cs typeface="Osaka" charset="0"/>
            </a:endParaRPr>
          </a:p>
          <a:p>
            <a:pPr lvl="1"/>
            <a:r>
              <a:rPr lang="en-US">
                <a:latin typeface="Helvetica" charset="0"/>
                <a:ea typeface="Osaka" charset="0"/>
                <a:cs typeface="Osaka" charset="0"/>
              </a:rPr>
              <a:t>Specifies Necessary and Sufficient Conditions</a:t>
            </a:r>
          </a:p>
          <a:p>
            <a:pPr lvl="1"/>
            <a:r>
              <a:rPr lang="en-US">
                <a:latin typeface="Helvetica" charset="0"/>
                <a:ea typeface="Osaka" charset="0"/>
                <a:cs typeface="Osaka" charset="0"/>
              </a:rPr>
              <a:t>Reasoner will classify described Object</a:t>
            </a:r>
          </a:p>
          <a:p>
            <a:pPr lvl="1">
              <a:buFont typeface="Wingdings" charset="0"/>
              <a:buNone/>
            </a:pPr>
            <a:endParaRPr lang="en-US">
              <a:latin typeface="Helvetica" charset="0"/>
              <a:ea typeface="Osaka" charset="0"/>
              <a:cs typeface="Osaka" charset="0"/>
            </a:endParaRPr>
          </a:p>
          <a:p>
            <a:pPr lvl="1">
              <a:buFont typeface="Wingdings" charset="0"/>
              <a:buNone/>
            </a:pPr>
            <a:r>
              <a:rPr lang="en-US">
                <a:latin typeface="Helvetica" charset="0"/>
                <a:ea typeface="Osaka" charset="0"/>
                <a:cs typeface="Osaka" charset="0"/>
              </a:rPr>
              <a:t>has Fur</a:t>
            </a:r>
          </a:p>
          <a:p>
            <a:pPr lvl="1">
              <a:buFont typeface="Wingdings" charset="0"/>
              <a:buNone/>
            </a:pPr>
            <a:r>
              <a:rPr lang="en-US">
                <a:latin typeface="Helvetica" charset="0"/>
                <a:ea typeface="Osaka" charset="0"/>
                <a:cs typeface="Osaka" charset="0"/>
              </a:rPr>
              <a:t>locomotes Bipedal</a:t>
            </a:r>
          </a:p>
          <a:p>
            <a:pPr lvl="1">
              <a:buFont typeface="Wingdings" charset="0"/>
              <a:buNone/>
            </a:pPr>
            <a:r>
              <a:rPr lang="en-US">
                <a:latin typeface="Helvetica" charset="0"/>
                <a:ea typeface="Osaka" charset="0"/>
                <a:cs typeface="Osaka" charset="0"/>
              </a:rPr>
              <a:t>native_to Australia</a:t>
            </a:r>
          </a:p>
          <a:p>
            <a:pPr lvl="1">
              <a:buFont typeface="Wingdings" charset="0"/>
              <a:buNone/>
            </a:pPr>
            <a:r>
              <a:rPr lang="en-US">
                <a:latin typeface="Helvetica" charset="0"/>
                <a:ea typeface="Osaka" charset="0"/>
                <a:cs typeface="Osaka" charset="0"/>
              </a:rPr>
              <a:t>births  UndevelopedYoung</a:t>
            </a:r>
          </a:p>
          <a:p>
            <a:pPr lvl="1">
              <a:buFont typeface="Wingdings" charset="0"/>
              <a:buNone/>
            </a:pPr>
            <a:r>
              <a:rPr lang="en-US">
                <a:latin typeface="Helvetica" charset="0"/>
                <a:ea typeface="Osaka" charset="0"/>
                <a:cs typeface="Osaka" charset="0"/>
              </a:rPr>
              <a:t>has GoodJumpingAbility</a:t>
            </a:r>
          </a:p>
          <a:p>
            <a:pPr lvl="1">
              <a:buFont typeface="Wingdings" charset="0"/>
              <a:buNone/>
            </a:pPr>
            <a:endParaRPr lang="en-US">
              <a:latin typeface="Helvetica" charset="0"/>
              <a:ea typeface="Osaka" charset="0"/>
              <a:cs typeface="Osaka" charset="0"/>
            </a:endParaRPr>
          </a:p>
          <a:p>
            <a:pPr lvl="1">
              <a:buFont typeface="Wingdings" charset="0"/>
              <a:buNone/>
            </a:pPr>
            <a:endParaRPr lang="en-US">
              <a:latin typeface="Helvetica" charset="0"/>
              <a:ea typeface="Osaka" charset="0"/>
              <a:cs typeface="Osaka" charset="0"/>
            </a:endParaRPr>
          </a:p>
          <a:p>
            <a:pPr lvl="1">
              <a:buFont typeface="Wingdings" charset="0"/>
              <a:buNone/>
            </a:pPr>
            <a:endParaRPr lang="en-US">
              <a:latin typeface="Helvetica" charset="0"/>
              <a:ea typeface="Osaka" charset="0"/>
              <a:cs typeface="Osaka" charset="0"/>
            </a:endParaRPr>
          </a:p>
          <a:p>
            <a:pPr lvl="1"/>
            <a:endParaRPr lang="en-US">
              <a:latin typeface="Helvetica" charset="0"/>
              <a:ea typeface="Osaka" charset="0"/>
              <a:cs typeface="Osaka" charset="0"/>
            </a:endParaRPr>
          </a:p>
        </p:txBody>
      </p:sp>
      <p:pic>
        <p:nvPicPr>
          <p:cNvPr id="4" name="Picture 3" descr="kangaroo-08081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4318000"/>
            <a:ext cx="26670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48545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atin typeface="Helvetica" charset="0"/>
                <a:ea typeface="Osaka" charset="0"/>
                <a:cs typeface="Osaka" charset="0"/>
              </a:rPr>
              <a:t>Semantic Data Integration</a:t>
            </a:r>
          </a:p>
        </p:txBody>
      </p:sp>
      <p:sp>
        <p:nvSpPr>
          <p:cNvPr id="30723" name="Rectangle 3"/>
          <p:cNvSpPr>
            <a:spLocks noGrp="1" noChangeArrowheads="1"/>
          </p:cNvSpPr>
          <p:nvPr>
            <p:ph type="body" idx="1"/>
          </p:nvPr>
        </p:nvSpPr>
        <p:spPr>
          <a:xfrm>
            <a:off x="0" y="1447800"/>
            <a:ext cx="8610600" cy="4419600"/>
          </a:xfrm>
        </p:spPr>
        <p:txBody>
          <a:bodyPr/>
          <a:lstStyle/>
          <a:p>
            <a:pPr lvl="2" eaLnBrk="1" hangingPunct="1"/>
            <a:r>
              <a:rPr lang="en-US" dirty="0" smtClean="0">
                <a:latin typeface="Helvetica" charset="0"/>
                <a:ea typeface="Osaka" charset="0"/>
                <a:cs typeface="Osaka" charset="0"/>
              </a:rPr>
              <a:t>Can </a:t>
            </a:r>
            <a:r>
              <a:rPr lang="en-US" dirty="0">
                <a:latin typeface="Helvetica" charset="0"/>
                <a:ea typeface="Osaka" charset="0"/>
                <a:cs typeface="Osaka" charset="0"/>
              </a:rPr>
              <a:t>express complex constructs:</a:t>
            </a:r>
          </a:p>
          <a:p>
            <a:pPr lvl="3" eaLnBrk="1" hangingPunct="1"/>
            <a:r>
              <a:rPr lang="en-US" i="1" dirty="0">
                <a:latin typeface="Helvetica" charset="0"/>
                <a:ea typeface="Osaka" charset="0"/>
                <a:cs typeface="Osaka" charset="0"/>
              </a:rPr>
              <a:t>SLA </a:t>
            </a:r>
            <a:r>
              <a:rPr lang="en-US" dirty="0">
                <a:latin typeface="Helvetica" charset="0"/>
                <a:ea typeface="Osaka" charset="0"/>
                <a:cs typeface="Osaka" charset="0"/>
              </a:rPr>
              <a:t>is an abbreviation that is a </a:t>
            </a:r>
            <a:r>
              <a:rPr lang="en-US" i="1" dirty="0">
                <a:latin typeface="Helvetica" charset="0"/>
                <a:ea typeface="Osaka" charset="0"/>
                <a:cs typeface="Osaka" charset="0"/>
              </a:rPr>
              <a:t>synonym </a:t>
            </a:r>
            <a:r>
              <a:rPr lang="en-US" dirty="0">
                <a:latin typeface="Helvetica" charset="0"/>
                <a:ea typeface="Osaka" charset="0"/>
                <a:cs typeface="Osaka" charset="0"/>
              </a:rPr>
              <a:t>for the </a:t>
            </a:r>
            <a:r>
              <a:rPr lang="en-US" i="1" dirty="0">
                <a:latin typeface="Helvetica" charset="0"/>
                <a:ea typeface="Osaka" charset="0"/>
                <a:cs typeface="Osaka" charset="0"/>
              </a:rPr>
              <a:t>functional trait </a:t>
            </a:r>
            <a:r>
              <a:rPr lang="en-US" dirty="0">
                <a:latin typeface="Helvetica" charset="0"/>
                <a:ea typeface="Osaka" charset="0"/>
                <a:cs typeface="Osaka" charset="0"/>
              </a:rPr>
              <a:t>called </a:t>
            </a:r>
            <a:r>
              <a:rPr lang="en-US" i="1" dirty="0">
                <a:latin typeface="Helvetica" charset="0"/>
                <a:ea typeface="Osaka" charset="0"/>
                <a:cs typeface="Osaka" charset="0"/>
              </a:rPr>
              <a:t>Specific Leaf Area </a:t>
            </a:r>
            <a:r>
              <a:rPr lang="en-US" dirty="0">
                <a:latin typeface="Helvetica" charset="0"/>
                <a:ea typeface="Osaka" charset="0"/>
                <a:cs typeface="Osaka" charset="0"/>
              </a:rPr>
              <a:t>that is a measurement taken from a </a:t>
            </a:r>
            <a:r>
              <a:rPr lang="en-US" i="1" dirty="0">
                <a:latin typeface="Helvetica" charset="0"/>
                <a:ea typeface="Osaka" charset="0"/>
                <a:cs typeface="Osaka" charset="0"/>
              </a:rPr>
              <a:t>leaf</a:t>
            </a:r>
            <a:r>
              <a:rPr lang="en-US" dirty="0">
                <a:latin typeface="Helvetica" charset="0"/>
                <a:ea typeface="Osaka" charset="0"/>
                <a:cs typeface="Osaka" charset="0"/>
              </a:rPr>
              <a:t>, which is a part of a </a:t>
            </a:r>
            <a:r>
              <a:rPr lang="en-US" i="1" dirty="0">
                <a:latin typeface="Helvetica" charset="0"/>
                <a:ea typeface="Osaka" charset="0"/>
                <a:cs typeface="Osaka" charset="0"/>
              </a:rPr>
              <a:t>plant  </a:t>
            </a:r>
          </a:p>
          <a:p>
            <a:pPr lvl="3" eaLnBrk="1" hangingPunct="1"/>
            <a:r>
              <a:rPr lang="en-US" i="1" dirty="0">
                <a:latin typeface="Helvetica" charset="0"/>
                <a:ea typeface="Osaka" charset="0"/>
                <a:cs typeface="Osaka" charset="0"/>
              </a:rPr>
              <a:t>SLA </a:t>
            </a:r>
            <a:r>
              <a:rPr lang="en-US" dirty="0">
                <a:latin typeface="Helvetica" charset="0"/>
                <a:ea typeface="Osaka" charset="0"/>
                <a:cs typeface="Osaka" charset="0"/>
              </a:rPr>
              <a:t>consists of a </a:t>
            </a:r>
            <a:r>
              <a:rPr lang="en-US" i="1" dirty="0">
                <a:latin typeface="Helvetica" charset="0"/>
                <a:ea typeface="Osaka" charset="0"/>
                <a:cs typeface="Osaka" charset="0"/>
              </a:rPr>
              <a:t>dry weight measurement </a:t>
            </a:r>
            <a:r>
              <a:rPr lang="en-US" dirty="0">
                <a:latin typeface="Helvetica" charset="0"/>
                <a:ea typeface="Osaka" charset="0"/>
                <a:cs typeface="Osaka" charset="0"/>
              </a:rPr>
              <a:t>divided into an </a:t>
            </a:r>
            <a:r>
              <a:rPr lang="en-US" i="1" dirty="0">
                <a:latin typeface="Helvetica" charset="0"/>
                <a:ea typeface="Osaka" charset="0"/>
                <a:cs typeface="Osaka" charset="0"/>
              </a:rPr>
              <a:t>areal measurement</a:t>
            </a:r>
          </a:p>
          <a:p>
            <a:pPr lvl="3" eaLnBrk="1" hangingPunct="1"/>
            <a:endParaRPr lang="en-US" i="1" dirty="0">
              <a:latin typeface="Helvetica" charset="0"/>
              <a:ea typeface="Osaka" charset="0"/>
              <a:cs typeface="Osaka" charset="0"/>
            </a:endParaRPr>
          </a:p>
          <a:p>
            <a:pPr lvl="2" eaLnBrk="1" hangingPunct="1"/>
            <a:r>
              <a:rPr lang="en-US" dirty="0">
                <a:latin typeface="Helvetica" charset="0"/>
                <a:ea typeface="Osaka" charset="0"/>
                <a:cs typeface="Osaka" charset="0"/>
              </a:rPr>
              <a:t>Can natively reason:</a:t>
            </a:r>
          </a:p>
          <a:p>
            <a:pPr lvl="3" eaLnBrk="1" hangingPunct="1"/>
            <a:r>
              <a:rPr lang="en-US" dirty="0">
                <a:latin typeface="Helvetica" charset="0"/>
                <a:ea typeface="Osaka" charset="0"/>
                <a:cs typeface="Osaka" charset="0"/>
              </a:rPr>
              <a:t>The specimen has a prehensile tail, </a:t>
            </a:r>
            <a:r>
              <a:rPr lang="en-US" dirty="0" err="1">
                <a:latin typeface="Helvetica" charset="0"/>
                <a:ea typeface="Osaka" charset="0"/>
                <a:cs typeface="Osaka" charset="0"/>
              </a:rPr>
              <a:t>extrusible</a:t>
            </a:r>
            <a:r>
              <a:rPr lang="en-US" dirty="0">
                <a:latin typeface="Helvetica" charset="0"/>
                <a:ea typeface="Osaka" charset="0"/>
                <a:cs typeface="Osaka" charset="0"/>
              </a:rPr>
              <a:t> tongue, eats insects, has fused toes</a:t>
            </a:r>
          </a:p>
          <a:p>
            <a:pPr lvl="1" eaLnBrk="1" hangingPunct="1">
              <a:buFont typeface="Arial" charset="0"/>
              <a:buNone/>
            </a:pPr>
            <a:endParaRPr lang="en-US" dirty="0">
              <a:latin typeface="Helvetica" charset="0"/>
              <a:ea typeface="Osaka" charset="0"/>
              <a:cs typeface="Osaka" charset="0"/>
            </a:endParaRPr>
          </a:p>
        </p:txBody>
      </p:sp>
      <p:sp>
        <p:nvSpPr>
          <p:cNvPr id="30724" name="TextBox 3"/>
          <p:cNvSpPr txBox="1">
            <a:spLocks noChangeArrowheads="1"/>
          </p:cNvSpPr>
          <p:nvPr/>
        </p:nvSpPr>
        <p:spPr bwMode="auto">
          <a:xfrm>
            <a:off x="1219200" y="53340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a:p>
        </p:txBody>
      </p:sp>
      <p:sp>
        <p:nvSpPr>
          <p:cNvPr id="5" name="TextBox 4"/>
          <p:cNvSpPr txBox="1">
            <a:spLocks noChangeArrowheads="1"/>
          </p:cNvSpPr>
          <p:nvPr/>
        </p:nvSpPr>
        <p:spPr bwMode="auto">
          <a:xfrm>
            <a:off x="-609600" y="5381625"/>
            <a:ext cx="73914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eaLnBrk="0" fontAlgn="base" hangingPunct="0">
              <a:spcBef>
                <a:spcPct val="0"/>
              </a:spcBef>
              <a:spcAft>
                <a:spcPct val="0"/>
              </a:spcAft>
              <a:defRPr sz="2400">
                <a:solidFill>
                  <a:schemeClr val="tx1"/>
                </a:solidFill>
                <a:latin typeface="Arial" charset="0"/>
                <a:ea typeface="ＭＳ Ｐゴシック" charset="0"/>
              </a:defRPr>
            </a:lvl6pPr>
            <a:lvl7pPr eaLnBrk="0" fontAlgn="base" hangingPunct="0">
              <a:spcBef>
                <a:spcPct val="0"/>
              </a:spcBef>
              <a:spcAft>
                <a:spcPct val="0"/>
              </a:spcAft>
              <a:defRPr sz="2400">
                <a:solidFill>
                  <a:schemeClr val="tx1"/>
                </a:solidFill>
                <a:latin typeface="Arial" charset="0"/>
                <a:ea typeface="ＭＳ Ｐゴシック" charset="0"/>
              </a:defRPr>
            </a:lvl7pPr>
            <a:lvl8pPr eaLnBrk="0" fontAlgn="base" hangingPunct="0">
              <a:spcBef>
                <a:spcPct val="0"/>
              </a:spcBef>
              <a:spcAft>
                <a:spcPct val="0"/>
              </a:spcAft>
              <a:defRPr sz="2400">
                <a:solidFill>
                  <a:schemeClr val="tx1"/>
                </a:solidFill>
                <a:latin typeface="Arial" charset="0"/>
                <a:ea typeface="ＭＳ Ｐゴシック" charset="0"/>
              </a:defRPr>
            </a:lvl8pPr>
            <a:lvl9pPr eaLnBrk="0" fontAlgn="base" hangingPunct="0">
              <a:spcBef>
                <a:spcPct val="0"/>
              </a:spcBef>
              <a:spcAft>
                <a:spcPct val="0"/>
              </a:spcAft>
              <a:defRPr sz="2400">
                <a:solidFill>
                  <a:schemeClr val="tx1"/>
                </a:solidFill>
                <a:latin typeface="Arial" charset="0"/>
                <a:ea typeface="ＭＳ Ｐゴシック" charset="0"/>
              </a:defRPr>
            </a:lvl9pPr>
          </a:lstStyle>
          <a:p>
            <a:pPr lvl="4" eaLnBrk="1" hangingPunct="1">
              <a:buFont typeface="Wingdings" charset="0"/>
              <a:buNone/>
            </a:pPr>
            <a:r>
              <a:rPr lang="en-US" sz="2000"/>
              <a:t>infer: specimen is a chameleon</a:t>
            </a:r>
          </a:p>
          <a:p>
            <a:pPr lvl="4" eaLnBrk="1" hangingPunct="1">
              <a:buFont typeface="Wingdings" charset="0"/>
              <a:buNone/>
            </a:pPr>
            <a:r>
              <a:rPr lang="en-US" sz="2000"/>
              <a:t>infer: chameleon is a reptile</a:t>
            </a:r>
          </a:p>
          <a:p>
            <a:pPr lvl="4" eaLnBrk="1" hangingPunct="1">
              <a:buFont typeface="Wingdings" charset="0"/>
              <a:buNone/>
            </a:pPr>
            <a:r>
              <a:rPr lang="en-US" sz="2000"/>
              <a:t>infer: specimen has stereoscopic eyes</a:t>
            </a:r>
          </a:p>
          <a:p>
            <a:pPr lvl="4" eaLnBrk="1" hangingPunct="1">
              <a:buFont typeface="Wingdings" charset="0"/>
              <a:buNone/>
            </a:pPr>
            <a:r>
              <a:rPr lang="en-US" sz="2000"/>
              <a:t>Infer: specimen may be able to change color</a:t>
            </a:r>
          </a:p>
        </p:txBody>
      </p:sp>
      <p:pic>
        <p:nvPicPr>
          <p:cNvPr id="6" name="Picture 5" descr="chameleon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6700" y="5330825"/>
            <a:ext cx="1993900"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83620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40" name="Rectangle 122"/>
          <p:cNvSpPr>
            <a:spLocks noGrp="1" noChangeArrowheads="1"/>
          </p:cNvSpPr>
          <p:nvPr>
            <p:ph type="title"/>
          </p:nvPr>
        </p:nvSpPr>
        <p:spPr>
          <a:xfrm>
            <a:off x="1204913" y="296863"/>
            <a:ext cx="6858000" cy="533400"/>
          </a:xfrm>
        </p:spPr>
        <p:txBody>
          <a:bodyPr rIns="132080"/>
          <a:lstStyle/>
          <a:p>
            <a:r>
              <a:rPr lang="en-US" dirty="0">
                <a:latin typeface="Arial" charset="0"/>
                <a:ea typeface="ＭＳ Ｐゴシック" charset="0"/>
                <a:cs typeface="ＭＳ Ｐゴシック" charset="0"/>
              </a:rPr>
              <a:t> </a:t>
            </a:r>
            <a:r>
              <a:rPr lang="en-US" dirty="0" smtClean="0">
                <a:latin typeface="Arial" charset="0"/>
                <a:ea typeface="ＭＳ Ｐゴシック" charset="0"/>
                <a:cs typeface="ＭＳ Ｐゴシック" charset="0"/>
              </a:rPr>
              <a:t>Some Semantic Concepts</a:t>
            </a:r>
            <a:endParaRPr lang="en-US" dirty="0">
              <a:latin typeface="Arial" charset="0"/>
              <a:ea typeface="ＭＳ Ｐゴシック" charset="0"/>
              <a:cs typeface="ＭＳ Ｐゴシック" charset="0"/>
            </a:endParaRPr>
          </a:p>
        </p:txBody>
      </p:sp>
      <p:sp>
        <p:nvSpPr>
          <p:cNvPr id="2" name="TextBox 1"/>
          <p:cNvSpPr txBox="1"/>
          <p:nvPr/>
        </p:nvSpPr>
        <p:spPr>
          <a:xfrm>
            <a:off x="762001" y="914400"/>
            <a:ext cx="7924799" cy="5724644"/>
          </a:xfrm>
          <a:prstGeom prst="rect">
            <a:avLst/>
          </a:prstGeom>
          <a:noFill/>
        </p:spPr>
        <p:txBody>
          <a:bodyPr wrap="square" rtlCol="0">
            <a:spAutoFit/>
          </a:bodyPr>
          <a:lstStyle/>
          <a:p>
            <a:endParaRPr lang="en-US" dirty="0"/>
          </a:p>
          <a:p>
            <a:endParaRPr lang="en-US" sz="2400" dirty="0"/>
          </a:p>
          <a:p>
            <a:r>
              <a:rPr lang="en-US" sz="2400" dirty="0" smtClean="0"/>
              <a:t>Universals </a:t>
            </a:r>
            <a:r>
              <a:rPr lang="en-US" sz="2400" dirty="0" err="1" smtClean="0"/>
              <a:t>vs</a:t>
            </a:r>
            <a:r>
              <a:rPr lang="en-US" sz="2400" dirty="0" smtClean="0"/>
              <a:t> particulars (classes </a:t>
            </a:r>
            <a:r>
              <a:rPr lang="en-US" sz="2400" dirty="0" err="1" smtClean="0"/>
              <a:t>vs</a:t>
            </a:r>
            <a:r>
              <a:rPr lang="en-US" sz="2400" dirty="0" smtClean="0"/>
              <a:t> instances)</a:t>
            </a:r>
          </a:p>
          <a:p>
            <a:r>
              <a:rPr lang="en-US" sz="2400" dirty="0"/>
              <a:t>	</a:t>
            </a:r>
            <a:r>
              <a:rPr lang="en-US" sz="2400" dirty="0" smtClean="0"/>
              <a:t>Typically, your data values, and the specific objects/	specimens that these describe, are </a:t>
            </a:r>
            <a:r>
              <a:rPr lang="en-US" sz="2400" i="1" dirty="0" smtClean="0"/>
              <a:t>instances:</a:t>
            </a:r>
          </a:p>
          <a:p>
            <a:endParaRPr lang="en-US" sz="2400" dirty="0" smtClean="0"/>
          </a:p>
          <a:p>
            <a:r>
              <a:rPr lang="en-US" sz="2400" dirty="0" smtClean="0"/>
              <a:t>But it isn’t always clear:</a:t>
            </a:r>
            <a:endParaRPr lang="en-US" sz="2400" dirty="0"/>
          </a:p>
          <a:p>
            <a:r>
              <a:rPr lang="en-US" sz="2400" i="1" dirty="0" err="1" smtClean="0"/>
              <a:t>Alpinia</a:t>
            </a:r>
            <a:r>
              <a:rPr lang="en-US" sz="2400" i="1" dirty="0" smtClean="0"/>
              <a:t> </a:t>
            </a:r>
            <a:r>
              <a:rPr lang="en-US" sz="2400" i="1" dirty="0" err="1" smtClean="0"/>
              <a:t>purpurata</a:t>
            </a:r>
            <a:r>
              <a:rPr lang="en-US" sz="2400" i="1" dirty="0" smtClean="0"/>
              <a:t> </a:t>
            </a:r>
            <a:r>
              <a:rPr lang="en-US" sz="2400" dirty="0" smtClean="0"/>
              <a:t>is an accepted name for a species of plant.  We could model </a:t>
            </a:r>
            <a:r>
              <a:rPr lang="en-US" sz="2400" i="1" dirty="0" err="1" smtClean="0"/>
              <a:t>Alpinia</a:t>
            </a:r>
            <a:r>
              <a:rPr lang="en-US" sz="2400" i="1" dirty="0" smtClean="0"/>
              <a:t> </a:t>
            </a:r>
            <a:r>
              <a:rPr lang="en-US" sz="2400" i="1" dirty="0" err="1" smtClean="0"/>
              <a:t>purpurata</a:t>
            </a:r>
            <a:r>
              <a:rPr lang="en-US" sz="2400" i="1" dirty="0" smtClean="0"/>
              <a:t> </a:t>
            </a:r>
            <a:r>
              <a:rPr lang="en-US" sz="2400" dirty="0" smtClean="0"/>
              <a:t>as a “class” where its instances are all specimens that *are* </a:t>
            </a:r>
            <a:r>
              <a:rPr lang="en-US" sz="2400" i="1" dirty="0" err="1" smtClean="0"/>
              <a:t>Alpinia</a:t>
            </a:r>
            <a:r>
              <a:rPr lang="en-US" sz="2400" i="1" dirty="0" smtClean="0"/>
              <a:t> </a:t>
            </a:r>
            <a:r>
              <a:rPr lang="en-US" sz="2400" i="1" dirty="0" err="1" smtClean="0"/>
              <a:t>purpurata</a:t>
            </a:r>
            <a:r>
              <a:rPr lang="en-US" sz="2400" dirty="0" smtClean="0"/>
              <a:t>. Or, we could consider </a:t>
            </a:r>
            <a:r>
              <a:rPr lang="en-US" sz="2400" i="1" dirty="0" err="1" smtClean="0"/>
              <a:t>Alpinia</a:t>
            </a:r>
            <a:r>
              <a:rPr lang="en-US" sz="2400" i="1" dirty="0" smtClean="0"/>
              <a:t> </a:t>
            </a:r>
            <a:r>
              <a:rPr lang="en-US" sz="2400" i="1" dirty="0" err="1" smtClean="0"/>
              <a:t>purpurata</a:t>
            </a:r>
            <a:r>
              <a:rPr lang="en-US" sz="2400" i="1" dirty="0" smtClean="0"/>
              <a:t> </a:t>
            </a:r>
            <a:r>
              <a:rPr lang="en-US" sz="2400" dirty="0" smtClean="0"/>
              <a:t>the instance consisting of all its constituent parts, much like we consider ourselves an “instance”, much to the chagrin of our cellular components.</a:t>
            </a:r>
          </a:p>
          <a:p>
            <a:endParaRPr lang="en-US" sz="2400" dirty="0"/>
          </a:p>
          <a:p>
            <a:endParaRPr lang="en-US" dirty="0" smtClean="0"/>
          </a:p>
          <a:p>
            <a:endParaRPr lang="en-US" dirty="0" smtClean="0"/>
          </a:p>
        </p:txBody>
      </p:sp>
    </p:spTree>
    <p:extLst>
      <p:ext uri="{BB962C8B-B14F-4D97-AF65-F5344CB8AC3E}">
        <p14:creationId xmlns:p14="http://schemas.microsoft.com/office/powerpoint/2010/main" val="7831490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40" name="Rectangle 122"/>
          <p:cNvSpPr>
            <a:spLocks noGrp="1" noChangeArrowheads="1"/>
          </p:cNvSpPr>
          <p:nvPr>
            <p:ph type="title"/>
          </p:nvPr>
        </p:nvSpPr>
        <p:spPr>
          <a:xfrm>
            <a:off x="1204913" y="296863"/>
            <a:ext cx="6858000" cy="533400"/>
          </a:xfrm>
        </p:spPr>
        <p:txBody>
          <a:bodyPr rIns="132080"/>
          <a:lstStyle/>
          <a:p>
            <a:r>
              <a:rPr lang="en-US" dirty="0">
                <a:latin typeface="Arial" charset="0"/>
                <a:ea typeface="ＭＳ Ｐゴシック" charset="0"/>
                <a:cs typeface="ＭＳ Ｐゴシック" charset="0"/>
              </a:rPr>
              <a:t> </a:t>
            </a:r>
            <a:r>
              <a:rPr lang="en-US" dirty="0" smtClean="0">
                <a:latin typeface="Arial" charset="0"/>
                <a:ea typeface="ＭＳ Ｐゴシック" charset="0"/>
                <a:cs typeface="ＭＳ Ｐゴシック" charset="0"/>
              </a:rPr>
              <a:t>Some Semantic Concepts</a:t>
            </a:r>
            <a:endParaRPr lang="en-US" dirty="0">
              <a:latin typeface="Arial" charset="0"/>
              <a:ea typeface="ＭＳ Ｐゴシック" charset="0"/>
              <a:cs typeface="ＭＳ Ｐゴシック" charset="0"/>
            </a:endParaRPr>
          </a:p>
        </p:txBody>
      </p:sp>
      <p:sp>
        <p:nvSpPr>
          <p:cNvPr id="2" name="TextBox 1"/>
          <p:cNvSpPr txBox="1"/>
          <p:nvPr/>
        </p:nvSpPr>
        <p:spPr>
          <a:xfrm>
            <a:off x="762001" y="1269998"/>
            <a:ext cx="7924799" cy="5447646"/>
          </a:xfrm>
          <a:prstGeom prst="rect">
            <a:avLst/>
          </a:prstGeom>
          <a:noFill/>
        </p:spPr>
        <p:txBody>
          <a:bodyPr wrap="square" rtlCol="0">
            <a:spAutoFit/>
          </a:bodyPr>
          <a:lstStyle/>
          <a:p>
            <a:endParaRPr lang="en-US" dirty="0"/>
          </a:p>
          <a:p>
            <a:endParaRPr lang="en-US" sz="2400" dirty="0"/>
          </a:p>
          <a:p>
            <a:r>
              <a:rPr lang="en-US" sz="2400" dirty="0" smtClean="0"/>
              <a:t>Universals </a:t>
            </a:r>
            <a:r>
              <a:rPr lang="en-US" sz="2400" dirty="0" err="1" smtClean="0"/>
              <a:t>vs</a:t>
            </a:r>
            <a:r>
              <a:rPr lang="en-US" sz="2400" dirty="0" smtClean="0"/>
              <a:t> particulars (classes </a:t>
            </a:r>
            <a:r>
              <a:rPr lang="en-US" sz="2400" dirty="0" err="1" smtClean="0"/>
              <a:t>vs</a:t>
            </a:r>
            <a:r>
              <a:rPr lang="en-US" sz="2400" dirty="0" smtClean="0"/>
              <a:t> instances)</a:t>
            </a:r>
          </a:p>
          <a:p>
            <a:r>
              <a:rPr lang="en-US" sz="2400" dirty="0"/>
              <a:t>	</a:t>
            </a:r>
            <a:r>
              <a:rPr lang="en-US" sz="2400" dirty="0" smtClean="0"/>
              <a:t>Typically, your data values, and the specific objects/	specimens that these describe, are </a:t>
            </a:r>
            <a:r>
              <a:rPr lang="en-US" sz="2400" i="1" dirty="0" smtClean="0"/>
              <a:t>instances:</a:t>
            </a:r>
          </a:p>
          <a:p>
            <a:endParaRPr lang="en-US" sz="2400" dirty="0" smtClean="0"/>
          </a:p>
          <a:p>
            <a:endParaRPr lang="en-US" sz="2400" dirty="0"/>
          </a:p>
          <a:p>
            <a:r>
              <a:rPr lang="en-US" sz="2400" dirty="0" smtClean="0"/>
              <a:t>The name </a:t>
            </a:r>
            <a:r>
              <a:rPr lang="en-US" sz="2400" i="1" dirty="0" err="1" smtClean="0"/>
              <a:t>Alpinia</a:t>
            </a:r>
            <a:r>
              <a:rPr lang="en-US" sz="2400" i="1" dirty="0" smtClean="0"/>
              <a:t> </a:t>
            </a:r>
            <a:r>
              <a:rPr lang="en-US" sz="2400" i="1" dirty="0" err="1" smtClean="0"/>
              <a:t>purpurata</a:t>
            </a:r>
            <a:r>
              <a:rPr lang="en-US" sz="2400" i="1" dirty="0" smtClean="0"/>
              <a:t> </a:t>
            </a:r>
            <a:r>
              <a:rPr lang="en-US" sz="2400" dirty="0" smtClean="0"/>
              <a:t>in a dataset (potentially) references a particular</a:t>
            </a:r>
            <a:r>
              <a:rPr lang="en-US" sz="2400" dirty="0"/>
              <a:t> </a:t>
            </a:r>
            <a:r>
              <a:rPr lang="en-US" sz="2400" dirty="0" smtClean="0"/>
              <a:t>individual, as observed in some natural setting.  This is often called</a:t>
            </a:r>
            <a:r>
              <a:rPr lang="en-US" sz="2400" dirty="0"/>
              <a:t> </a:t>
            </a:r>
            <a:r>
              <a:rPr lang="en-US" sz="2400" dirty="0" smtClean="0"/>
              <a:t>an “occurrence”, and it is an “instance”.</a:t>
            </a:r>
          </a:p>
          <a:p>
            <a:endParaRPr lang="en-US" dirty="0" smtClean="0"/>
          </a:p>
          <a:p>
            <a:endParaRPr lang="en-US" dirty="0"/>
          </a:p>
          <a:p>
            <a:endParaRPr lang="en-US" dirty="0"/>
          </a:p>
          <a:p>
            <a:endParaRPr lang="en-US" dirty="0" smtClean="0"/>
          </a:p>
          <a:p>
            <a:endParaRPr lang="en-US" dirty="0" smtClean="0"/>
          </a:p>
        </p:txBody>
      </p:sp>
    </p:spTree>
    <p:extLst>
      <p:ext uri="{BB962C8B-B14F-4D97-AF65-F5344CB8AC3E}">
        <p14:creationId xmlns:p14="http://schemas.microsoft.com/office/powerpoint/2010/main" val="19513684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64B0D19-33EB-E945-8317-571F5F390B0E}" type="datetime3">
              <a:rPr lang="en-US" smtClean="0"/>
              <a:t>28 July 2014</a:t>
            </a:fld>
            <a:endParaRPr lang="en-US" dirty="0"/>
          </a:p>
        </p:txBody>
      </p:sp>
      <p:sp>
        <p:nvSpPr>
          <p:cNvPr id="6" name="Slide Number Placeholder 5"/>
          <p:cNvSpPr>
            <a:spLocks noGrp="1"/>
          </p:cNvSpPr>
          <p:nvPr>
            <p:ph type="sldNum" sz="quarter" idx="12"/>
          </p:nvPr>
        </p:nvSpPr>
        <p:spPr/>
        <p:txBody>
          <a:bodyPr/>
          <a:lstStyle/>
          <a:p>
            <a:fld id="{F561DF2B-B89A-1D4B-BD1C-5FB167A0A89A}" type="slidenum">
              <a:rPr lang="en-US" smtClean="0"/>
              <a:pPr/>
              <a:t>34</a:t>
            </a:fld>
            <a:endParaRPr lang="en-US"/>
          </a:p>
        </p:txBody>
      </p:sp>
      <p:sp>
        <p:nvSpPr>
          <p:cNvPr id="7" name="Rectangle 122"/>
          <p:cNvSpPr>
            <a:spLocks noGrp="1" noChangeArrowheads="1"/>
          </p:cNvSpPr>
          <p:nvPr>
            <p:ph type="title"/>
          </p:nvPr>
        </p:nvSpPr>
        <p:spPr>
          <a:xfrm>
            <a:off x="914400" y="296863"/>
            <a:ext cx="6858000" cy="533400"/>
          </a:xfrm>
        </p:spPr>
        <p:txBody>
          <a:bodyPr rIns="132080">
            <a:normAutofit fontScale="90000"/>
          </a:bodyPr>
          <a:lstStyle/>
          <a:p>
            <a:pPr algn="ctr"/>
            <a:r>
              <a:rPr lang="en-US" dirty="0">
                <a:latin typeface="Arial" charset="0"/>
                <a:ea typeface="ＭＳ Ｐゴシック" charset="0"/>
                <a:cs typeface="ＭＳ Ｐゴシック" charset="0"/>
              </a:rPr>
              <a:t> </a:t>
            </a:r>
            <a:r>
              <a:rPr lang="en-US" dirty="0" smtClean="0">
                <a:latin typeface="Arial" charset="0"/>
                <a:ea typeface="ＭＳ Ｐゴシック" charset="0"/>
                <a:cs typeface="ＭＳ Ｐゴシック" charset="0"/>
              </a:rPr>
              <a:t>Example biodiversity data</a:t>
            </a:r>
            <a:endParaRPr lang="en-US" dirty="0">
              <a:latin typeface="Arial" charset="0"/>
              <a:ea typeface="ＭＳ Ｐゴシック" charset="0"/>
              <a:cs typeface="ＭＳ Ｐゴシック"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719520651"/>
              </p:ext>
            </p:extLst>
          </p:nvPr>
        </p:nvGraphicFramePr>
        <p:xfrm>
          <a:off x="821241" y="4174063"/>
          <a:ext cx="7806264" cy="1849120"/>
        </p:xfrm>
        <a:graphic>
          <a:graphicData uri="http://schemas.openxmlformats.org/drawingml/2006/table">
            <a:tbl>
              <a:tblPr firstRow="1" bandRow="1">
                <a:tableStyleId>{5C22544A-7EE6-4342-B048-85BDC9FD1C3A}</a:tableStyleId>
              </a:tblPr>
              <a:tblGrid>
                <a:gridCol w="975783"/>
                <a:gridCol w="975783"/>
                <a:gridCol w="975783"/>
                <a:gridCol w="1102783"/>
                <a:gridCol w="1024467"/>
                <a:gridCol w="800099"/>
                <a:gridCol w="975783"/>
                <a:gridCol w="975783"/>
              </a:tblGrid>
              <a:tr h="3369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Sz</a:t>
                      </a:r>
                      <a:endParaRPr lang="en-US" dirty="0" smtClean="0"/>
                    </a:p>
                  </a:txBody>
                  <a:tcPr/>
                </a:tc>
                <a:tc>
                  <a:txBody>
                    <a:bodyPr/>
                    <a:lstStyle/>
                    <a:p>
                      <a:r>
                        <a:rPr lang="en-US" dirty="0" err="1" smtClean="0"/>
                        <a:t>Loc</a:t>
                      </a:r>
                      <a:endParaRPr lang="en-US" dirty="0"/>
                    </a:p>
                  </a:txBody>
                  <a:tcPr/>
                </a:tc>
                <a:tc>
                  <a:txBody>
                    <a:bodyPr/>
                    <a:lstStyle/>
                    <a:p>
                      <a:r>
                        <a:rPr lang="en-US" dirty="0" err="1" smtClean="0"/>
                        <a:t>Plt</a:t>
                      </a:r>
                      <a:endParaRPr lang="en-US" dirty="0"/>
                    </a:p>
                  </a:txBody>
                  <a:tcPr/>
                </a:tc>
                <a:tc>
                  <a:txBody>
                    <a:bodyPr/>
                    <a:lstStyle/>
                    <a:p>
                      <a:r>
                        <a:rPr lang="en-US" dirty="0" err="1" smtClean="0"/>
                        <a:t>Spname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Date</a:t>
                      </a:r>
                    </a:p>
                  </a:txBody>
                  <a:tcPr/>
                </a:tc>
                <a:tc>
                  <a:txBody>
                    <a:bodyPr/>
                    <a:lstStyle/>
                    <a:p>
                      <a:r>
                        <a:rPr lang="en-US" dirty="0" smtClean="0"/>
                        <a:t>Lf</a:t>
                      </a:r>
                      <a:endParaRPr lang="en-US" dirty="0"/>
                    </a:p>
                  </a:txBody>
                  <a:tcPr/>
                </a:tc>
                <a:tc>
                  <a:txBody>
                    <a:bodyPr/>
                    <a:lstStyle/>
                    <a:p>
                      <a:r>
                        <a:rPr lang="en-US" dirty="0" smtClean="0"/>
                        <a:t>Temp</a:t>
                      </a:r>
                      <a:endParaRPr lang="en-US" dirty="0"/>
                    </a:p>
                  </a:txBody>
                  <a:tcPr/>
                </a:tc>
                <a:tc>
                  <a:txBody>
                    <a:bodyPr/>
                    <a:lstStyle/>
                    <a:p>
                      <a:r>
                        <a:rPr lang="en-US" dirty="0" err="1" smtClean="0"/>
                        <a:t>Rn</a:t>
                      </a:r>
                      <a:endParaRPr lang="en-US" dirty="0"/>
                    </a:p>
                  </a:txBody>
                  <a:tcPr/>
                </a:tc>
              </a:tr>
              <a:tr h="370840">
                <a:tc>
                  <a:txBody>
                    <a:bodyPr/>
                    <a:lstStyle/>
                    <a:p>
                      <a:r>
                        <a:rPr lang="en-US" dirty="0" smtClean="0">
                          <a:solidFill>
                            <a:srgbClr val="FF0000"/>
                          </a:solidFill>
                        </a:rPr>
                        <a:t>35</a:t>
                      </a:r>
                      <a:endParaRPr lang="en-US" dirty="0">
                        <a:solidFill>
                          <a:srgbClr val="FF0000"/>
                        </a:solidFill>
                      </a:endParaRPr>
                    </a:p>
                  </a:txBody>
                  <a:tcPr/>
                </a:tc>
                <a:tc>
                  <a:txBody>
                    <a:bodyPr/>
                    <a:lstStyle/>
                    <a:p>
                      <a:r>
                        <a:rPr lang="en-US" dirty="0" smtClean="0">
                          <a:solidFill>
                            <a:srgbClr val="FF0000"/>
                          </a:solidFill>
                        </a:rPr>
                        <a:t>A</a:t>
                      </a:r>
                      <a:endParaRPr lang="en-US" dirty="0">
                        <a:solidFill>
                          <a:srgbClr val="FF0000"/>
                        </a:solidFill>
                      </a:endParaRPr>
                    </a:p>
                  </a:txBody>
                  <a:tcPr/>
                </a:tc>
                <a:tc>
                  <a:txBody>
                    <a:bodyPr/>
                    <a:lstStyle/>
                    <a:p>
                      <a:r>
                        <a:rPr lang="en-US" dirty="0" smtClean="0">
                          <a:solidFill>
                            <a:srgbClr val="FF0000"/>
                          </a:solidFill>
                        </a:rPr>
                        <a:t>1</a:t>
                      </a:r>
                      <a:endParaRPr lang="en-US" dirty="0">
                        <a:solidFill>
                          <a:srgbClr val="FF0000"/>
                        </a:solidFill>
                      </a:endParaRPr>
                    </a:p>
                  </a:txBody>
                  <a:tcPr/>
                </a:tc>
                <a:tc>
                  <a:txBody>
                    <a:bodyPr/>
                    <a:lstStyle/>
                    <a:p>
                      <a:r>
                        <a:rPr lang="en-US" dirty="0" err="1" smtClean="0">
                          <a:solidFill>
                            <a:srgbClr val="FF0000"/>
                          </a:solidFill>
                        </a:rPr>
                        <a:t>Alpipurp</a:t>
                      </a:r>
                      <a:endParaRPr lang="en-US" dirty="0">
                        <a:solidFill>
                          <a:srgbClr val="FF0000"/>
                        </a:solidFill>
                      </a:endParaRPr>
                    </a:p>
                  </a:txBody>
                  <a:tcPr/>
                </a:tc>
                <a:tc>
                  <a:txBody>
                    <a:bodyPr/>
                    <a:lstStyle/>
                    <a:p>
                      <a:r>
                        <a:rPr lang="en-US" dirty="0" smtClean="0">
                          <a:solidFill>
                            <a:srgbClr val="FF0000"/>
                          </a:solidFill>
                        </a:rPr>
                        <a:t>111009</a:t>
                      </a:r>
                      <a:endParaRPr lang="en-US" dirty="0">
                        <a:solidFill>
                          <a:srgbClr val="FF0000"/>
                        </a:solidFill>
                      </a:endParaRPr>
                    </a:p>
                  </a:txBody>
                  <a:tcPr/>
                </a:tc>
                <a:tc>
                  <a:txBody>
                    <a:bodyPr/>
                    <a:lstStyle/>
                    <a:p>
                      <a:r>
                        <a:rPr lang="en-US" dirty="0" smtClean="0">
                          <a:solidFill>
                            <a:srgbClr val="FF0000"/>
                          </a:solidFill>
                        </a:rPr>
                        <a:t>3.6</a:t>
                      </a:r>
                      <a:endParaRPr lang="en-US" dirty="0">
                        <a:solidFill>
                          <a:srgbClr val="FF0000"/>
                        </a:solidFill>
                      </a:endParaRPr>
                    </a:p>
                  </a:txBody>
                  <a:tcPr/>
                </a:tc>
                <a:tc>
                  <a:txBody>
                    <a:bodyPr/>
                    <a:lstStyle/>
                    <a:p>
                      <a:r>
                        <a:rPr lang="en-US" dirty="0" smtClean="0">
                          <a:solidFill>
                            <a:srgbClr val="FF0000"/>
                          </a:solidFill>
                        </a:rPr>
                        <a:t>23</a:t>
                      </a:r>
                      <a:endParaRPr lang="en-US" dirty="0">
                        <a:solidFill>
                          <a:srgbClr val="FF0000"/>
                        </a:solidFill>
                      </a:endParaRPr>
                    </a:p>
                  </a:txBody>
                  <a:tcPr/>
                </a:tc>
                <a:tc>
                  <a:txBody>
                    <a:bodyPr/>
                    <a:lstStyle/>
                    <a:p>
                      <a:r>
                        <a:rPr lang="en-US" dirty="0" smtClean="0">
                          <a:solidFill>
                            <a:srgbClr val="FF0000"/>
                          </a:solidFill>
                        </a:rPr>
                        <a:t>430</a:t>
                      </a:r>
                      <a:endParaRPr lang="en-US" dirty="0">
                        <a:solidFill>
                          <a:srgbClr val="FF0000"/>
                        </a:solidFill>
                      </a:endParaRPr>
                    </a:p>
                  </a:txBody>
                  <a:tcPr/>
                </a:tc>
              </a:tr>
              <a:tr h="370840">
                <a:tc>
                  <a:txBody>
                    <a:bodyPr/>
                    <a:lstStyle/>
                    <a:p>
                      <a:r>
                        <a:rPr lang="en-US" dirty="0" smtClean="0">
                          <a:solidFill>
                            <a:srgbClr val="4BACC6"/>
                          </a:solidFill>
                        </a:rPr>
                        <a:t>24</a:t>
                      </a:r>
                      <a:endParaRPr lang="en-US" dirty="0">
                        <a:solidFill>
                          <a:srgbClr val="4BACC6"/>
                        </a:solidFill>
                      </a:endParaRPr>
                    </a:p>
                  </a:txBody>
                  <a:tcPr/>
                </a:tc>
                <a:tc>
                  <a:txBody>
                    <a:bodyPr/>
                    <a:lstStyle/>
                    <a:p>
                      <a:r>
                        <a:rPr lang="en-US" dirty="0" smtClean="0">
                          <a:solidFill>
                            <a:srgbClr val="4BACC6"/>
                          </a:solidFill>
                        </a:rPr>
                        <a:t>C</a:t>
                      </a:r>
                      <a:endParaRPr lang="en-US" dirty="0">
                        <a:solidFill>
                          <a:srgbClr val="4BACC6"/>
                        </a:solidFill>
                      </a:endParaRPr>
                    </a:p>
                  </a:txBody>
                  <a:tcPr/>
                </a:tc>
                <a:tc>
                  <a:txBody>
                    <a:bodyPr/>
                    <a:lstStyle/>
                    <a:p>
                      <a:r>
                        <a:rPr lang="en-US" dirty="0" smtClean="0">
                          <a:solidFill>
                            <a:srgbClr val="4BACC6"/>
                          </a:solidFill>
                        </a:rPr>
                        <a:t>1</a:t>
                      </a:r>
                      <a:endParaRPr lang="en-US" dirty="0">
                        <a:solidFill>
                          <a:srgbClr val="4BACC6"/>
                        </a:solidFill>
                      </a:endParaRPr>
                    </a:p>
                  </a:txBody>
                  <a:tcPr/>
                </a:tc>
                <a:tc>
                  <a:txBody>
                    <a:bodyPr/>
                    <a:lstStyle/>
                    <a:p>
                      <a:r>
                        <a:rPr lang="en-US" dirty="0" err="1" smtClean="0">
                          <a:solidFill>
                            <a:srgbClr val="4BACC6"/>
                          </a:solidFill>
                        </a:rPr>
                        <a:t>Anthuand</a:t>
                      </a:r>
                      <a:endParaRPr lang="en-US" dirty="0">
                        <a:solidFill>
                          <a:srgbClr val="4BACC6"/>
                        </a:solidFill>
                      </a:endParaRPr>
                    </a:p>
                  </a:txBody>
                  <a:tcPr/>
                </a:tc>
                <a:tc>
                  <a:txBody>
                    <a:bodyPr/>
                    <a:lstStyle/>
                    <a:p>
                      <a:r>
                        <a:rPr lang="en-US" dirty="0" smtClean="0">
                          <a:solidFill>
                            <a:srgbClr val="4BACC6"/>
                          </a:solidFill>
                        </a:rPr>
                        <a:t>100809</a:t>
                      </a:r>
                      <a:endParaRPr lang="en-US" dirty="0">
                        <a:solidFill>
                          <a:srgbClr val="4BACC6"/>
                        </a:solidFill>
                      </a:endParaRPr>
                    </a:p>
                  </a:txBody>
                  <a:tcPr/>
                </a:tc>
                <a:tc>
                  <a:txBody>
                    <a:bodyPr/>
                    <a:lstStyle/>
                    <a:p>
                      <a:r>
                        <a:rPr lang="en-US" dirty="0" smtClean="0">
                          <a:solidFill>
                            <a:srgbClr val="4BACC6"/>
                          </a:solidFill>
                        </a:rPr>
                        <a:t>4.2</a:t>
                      </a:r>
                      <a:endParaRPr lang="en-US" dirty="0">
                        <a:solidFill>
                          <a:srgbClr val="4BACC6"/>
                        </a:solidFill>
                      </a:endParaRPr>
                    </a:p>
                  </a:txBody>
                  <a:tcPr/>
                </a:tc>
                <a:tc>
                  <a:txBody>
                    <a:bodyPr/>
                    <a:lstStyle/>
                    <a:p>
                      <a:r>
                        <a:rPr lang="en-US" dirty="0" smtClean="0">
                          <a:solidFill>
                            <a:srgbClr val="4BACC6"/>
                          </a:solidFill>
                        </a:rPr>
                        <a:t>32</a:t>
                      </a:r>
                      <a:endParaRPr lang="en-US" dirty="0">
                        <a:solidFill>
                          <a:srgbClr val="4BACC6"/>
                        </a:solidFill>
                      </a:endParaRPr>
                    </a:p>
                  </a:txBody>
                  <a:tcPr/>
                </a:tc>
                <a:tc>
                  <a:txBody>
                    <a:bodyPr/>
                    <a:lstStyle/>
                    <a:p>
                      <a:r>
                        <a:rPr lang="en-US" dirty="0" smtClean="0">
                          <a:solidFill>
                            <a:srgbClr val="4BACC6"/>
                          </a:solidFill>
                        </a:rPr>
                        <a:t>220</a:t>
                      </a:r>
                      <a:endParaRPr lang="en-US" dirty="0">
                        <a:solidFill>
                          <a:srgbClr val="4BACC6"/>
                        </a:solidFill>
                      </a:endParaRPr>
                    </a:p>
                  </a:txBody>
                  <a:tcPr/>
                </a:tc>
              </a:tr>
              <a:tr h="370840">
                <a:tc>
                  <a:txBody>
                    <a:bodyPr/>
                    <a:lstStyle/>
                    <a:p>
                      <a:r>
                        <a:rPr lang="en-US" dirty="0" smtClean="0"/>
                        <a:t>43</a:t>
                      </a:r>
                      <a:endParaRPr lang="en-US" dirty="0"/>
                    </a:p>
                  </a:txBody>
                  <a:tcPr/>
                </a:tc>
                <a:tc>
                  <a:txBody>
                    <a:bodyPr/>
                    <a:lstStyle/>
                    <a:p>
                      <a:r>
                        <a:rPr lang="en-US" dirty="0" smtClean="0"/>
                        <a:t>B</a:t>
                      </a:r>
                      <a:endParaRPr lang="en-US" dirty="0"/>
                    </a:p>
                  </a:txBody>
                  <a:tcPr/>
                </a:tc>
                <a:tc>
                  <a:txBody>
                    <a:bodyPr/>
                    <a:lstStyle/>
                    <a:p>
                      <a:r>
                        <a:rPr lang="en-US" dirty="0" smtClean="0"/>
                        <a:t>4</a:t>
                      </a:r>
                      <a:endParaRPr lang="en-US" dirty="0"/>
                    </a:p>
                  </a:txBody>
                  <a:tcPr/>
                </a:tc>
                <a:tc>
                  <a:txBody>
                    <a:bodyPr/>
                    <a:lstStyle/>
                    <a:p>
                      <a:r>
                        <a:rPr lang="en-US" dirty="0" err="1" smtClean="0"/>
                        <a:t>Anthuand</a:t>
                      </a:r>
                      <a:endParaRPr lang="en-US" dirty="0"/>
                    </a:p>
                  </a:txBody>
                  <a:tcPr/>
                </a:tc>
                <a:tc>
                  <a:txBody>
                    <a:bodyPr/>
                    <a:lstStyle/>
                    <a:p>
                      <a:r>
                        <a:rPr lang="en-US" dirty="0" smtClean="0"/>
                        <a:t>080910</a:t>
                      </a:r>
                      <a:endParaRPr lang="en-US" dirty="0"/>
                    </a:p>
                  </a:txBody>
                  <a:tcPr/>
                </a:tc>
                <a:tc>
                  <a:txBody>
                    <a:bodyPr/>
                    <a:lstStyle/>
                    <a:p>
                      <a:r>
                        <a:rPr lang="en-US" dirty="0" smtClean="0"/>
                        <a:t>6.4</a:t>
                      </a:r>
                      <a:endParaRPr lang="en-US" dirty="0"/>
                    </a:p>
                  </a:txBody>
                  <a:tcPr/>
                </a:tc>
                <a:tc>
                  <a:txBody>
                    <a:bodyPr/>
                    <a:lstStyle/>
                    <a:p>
                      <a:r>
                        <a:rPr lang="en-US" dirty="0" smtClean="0"/>
                        <a:t>14</a:t>
                      </a:r>
                      <a:endParaRPr lang="en-US" dirty="0"/>
                    </a:p>
                  </a:txBody>
                  <a:tcPr/>
                </a:tc>
                <a:tc>
                  <a:txBody>
                    <a:bodyPr/>
                    <a:lstStyle/>
                    <a:p>
                      <a:r>
                        <a:rPr lang="en-US" dirty="0" smtClean="0"/>
                        <a:t>102</a:t>
                      </a:r>
                      <a:endParaRPr lang="en-US" dirty="0"/>
                    </a:p>
                  </a:txBody>
                  <a:tcPr/>
                </a:tc>
              </a:tr>
              <a:tr h="370840">
                <a:tc>
                  <a:txBody>
                    <a:bodyPr/>
                    <a:lstStyle/>
                    <a:p>
                      <a:r>
                        <a:rPr lang="en-US" dirty="0" smtClean="0"/>
                        <a:t>139</a:t>
                      </a:r>
                      <a:endParaRPr lang="en-US" dirty="0"/>
                    </a:p>
                  </a:txBody>
                  <a:tcPr/>
                </a:tc>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dirty="0" err="1" smtClean="0"/>
                        <a:t>Alpipurp</a:t>
                      </a:r>
                      <a:endParaRPr lang="en-US" dirty="0"/>
                    </a:p>
                  </a:txBody>
                  <a:tcPr/>
                </a:tc>
                <a:tc>
                  <a:txBody>
                    <a:bodyPr/>
                    <a:lstStyle/>
                    <a:p>
                      <a:r>
                        <a:rPr lang="en-US" dirty="0" smtClean="0"/>
                        <a:t>091011</a:t>
                      </a:r>
                      <a:endParaRPr lang="en-US" dirty="0"/>
                    </a:p>
                  </a:txBody>
                  <a:tcPr/>
                </a:tc>
                <a:tc>
                  <a:txBody>
                    <a:bodyPr/>
                    <a:lstStyle/>
                    <a:p>
                      <a:r>
                        <a:rPr lang="en-US" dirty="0" smtClean="0"/>
                        <a:t>3.9</a:t>
                      </a:r>
                      <a:endParaRPr lang="en-US" dirty="0"/>
                    </a:p>
                  </a:txBody>
                  <a:tcPr/>
                </a:tc>
                <a:tc>
                  <a:txBody>
                    <a:bodyPr/>
                    <a:lstStyle/>
                    <a:p>
                      <a:r>
                        <a:rPr lang="en-US" dirty="0" smtClean="0"/>
                        <a:t>19</a:t>
                      </a:r>
                      <a:endParaRPr lang="en-US" dirty="0"/>
                    </a:p>
                  </a:txBody>
                  <a:tcPr/>
                </a:tc>
                <a:tc>
                  <a:txBody>
                    <a:bodyPr/>
                    <a:lstStyle/>
                    <a:p>
                      <a:r>
                        <a:rPr lang="en-US" dirty="0" smtClean="0"/>
                        <a:t>40</a:t>
                      </a:r>
                      <a:endParaRPr lang="en-US" dirty="0"/>
                    </a:p>
                  </a:txBody>
                  <a:tcPr/>
                </a:tc>
              </a:tr>
            </a:tbl>
          </a:graphicData>
        </a:graphic>
      </p:graphicFrame>
      <p:sp>
        <p:nvSpPr>
          <p:cNvPr id="9" name="TextBox 8"/>
          <p:cNvSpPr txBox="1"/>
          <p:nvPr/>
        </p:nvSpPr>
        <p:spPr>
          <a:xfrm>
            <a:off x="821241" y="1100647"/>
            <a:ext cx="6470567" cy="1200329"/>
          </a:xfrm>
          <a:prstGeom prst="rect">
            <a:avLst/>
          </a:prstGeom>
          <a:noFill/>
        </p:spPr>
        <p:txBody>
          <a:bodyPr wrap="none" rtlCol="0">
            <a:spAutoFit/>
          </a:bodyPr>
          <a:lstStyle/>
          <a:p>
            <a:r>
              <a:rPr lang="en-US" dirty="0" smtClean="0"/>
              <a:t>(I) saw an individual of </a:t>
            </a:r>
            <a:r>
              <a:rPr lang="en-US" i="1" dirty="0" err="1" smtClean="0">
                <a:solidFill>
                  <a:srgbClr val="FF0000"/>
                </a:solidFill>
              </a:rPr>
              <a:t>Alpinia</a:t>
            </a:r>
            <a:r>
              <a:rPr lang="en-US" i="1" dirty="0" smtClean="0">
                <a:solidFill>
                  <a:srgbClr val="FF0000"/>
                </a:solidFill>
              </a:rPr>
              <a:t> </a:t>
            </a:r>
            <a:r>
              <a:rPr lang="en-US" i="1" dirty="0" err="1" smtClean="0">
                <a:solidFill>
                  <a:srgbClr val="FF0000"/>
                </a:solidFill>
              </a:rPr>
              <a:t>purpurata</a:t>
            </a:r>
            <a:r>
              <a:rPr lang="en-US" i="1" dirty="0" smtClean="0">
                <a:solidFill>
                  <a:srgbClr val="FF0000"/>
                </a:solidFill>
              </a:rPr>
              <a:t> </a:t>
            </a:r>
            <a:r>
              <a:rPr lang="en-US" dirty="0"/>
              <a:t>i</a:t>
            </a:r>
            <a:r>
              <a:rPr lang="en-US" dirty="0" smtClean="0"/>
              <a:t>n plot 1 on Oct. 11, 2009.</a:t>
            </a:r>
          </a:p>
          <a:p>
            <a:r>
              <a:rPr lang="en-US" dirty="0"/>
              <a:t>I</a:t>
            </a:r>
            <a:r>
              <a:rPr lang="en-US" dirty="0" smtClean="0"/>
              <a:t>t was 35cm high with mean specific leaf area of 3.6.  The valley it </a:t>
            </a:r>
            <a:br>
              <a:rPr lang="en-US" dirty="0" smtClean="0"/>
            </a:br>
            <a:r>
              <a:rPr lang="en-US" dirty="0" smtClean="0"/>
              <a:t>was</a:t>
            </a:r>
            <a:r>
              <a:rPr lang="en-US" dirty="0"/>
              <a:t> </a:t>
            </a:r>
            <a:r>
              <a:rPr lang="en-US" dirty="0" smtClean="0"/>
              <a:t>located in has mean annual precipitation of 430mm, and a </a:t>
            </a:r>
          </a:p>
          <a:p>
            <a:r>
              <a:rPr lang="en-US" dirty="0" smtClean="0"/>
              <a:t>mean monthly temperature for October of 23 degrees Celsius.</a:t>
            </a:r>
            <a:endParaRPr lang="en-US" dirty="0"/>
          </a:p>
        </p:txBody>
      </p:sp>
      <p:sp>
        <p:nvSpPr>
          <p:cNvPr id="10" name="TextBox 9"/>
          <p:cNvSpPr txBox="1"/>
          <p:nvPr/>
        </p:nvSpPr>
        <p:spPr>
          <a:xfrm>
            <a:off x="821241" y="2385642"/>
            <a:ext cx="7051254" cy="1754327"/>
          </a:xfrm>
          <a:prstGeom prst="rect">
            <a:avLst/>
          </a:prstGeom>
          <a:noFill/>
        </p:spPr>
        <p:txBody>
          <a:bodyPr wrap="none" rtlCol="0">
            <a:spAutoFit/>
          </a:bodyPr>
          <a:lstStyle/>
          <a:p>
            <a:r>
              <a:rPr lang="en-US" dirty="0" smtClean="0"/>
              <a:t>(I) saw an individual of </a:t>
            </a:r>
            <a:r>
              <a:rPr lang="en-US" b="1" i="1" dirty="0" err="1" smtClean="0">
                <a:solidFill>
                  <a:schemeClr val="accent5"/>
                </a:solidFill>
              </a:rPr>
              <a:t>Anthurium</a:t>
            </a:r>
            <a:r>
              <a:rPr lang="en-US" b="1" i="1" dirty="0" smtClean="0">
                <a:solidFill>
                  <a:schemeClr val="accent5"/>
                </a:solidFill>
              </a:rPr>
              <a:t> </a:t>
            </a:r>
            <a:r>
              <a:rPr lang="en-US" b="1" i="1" dirty="0" err="1" smtClean="0">
                <a:solidFill>
                  <a:schemeClr val="accent5"/>
                </a:solidFill>
              </a:rPr>
              <a:t>andreanum</a:t>
            </a:r>
            <a:r>
              <a:rPr lang="en-US" b="1" i="1" dirty="0" smtClean="0">
                <a:solidFill>
                  <a:schemeClr val="accent5"/>
                </a:solidFill>
              </a:rPr>
              <a:t> </a:t>
            </a:r>
            <a:r>
              <a:rPr lang="en-US" dirty="0" smtClean="0"/>
              <a:t>in plot 1 on Aug. 10, 2009.</a:t>
            </a:r>
          </a:p>
          <a:p>
            <a:r>
              <a:rPr lang="en-US" dirty="0"/>
              <a:t>I</a:t>
            </a:r>
            <a:r>
              <a:rPr lang="en-US" dirty="0" smtClean="0"/>
              <a:t>t was 24cm high with a specific leaf area of 4.2.  The general area has </a:t>
            </a:r>
            <a:br>
              <a:rPr lang="en-US" dirty="0" smtClean="0"/>
            </a:br>
            <a:r>
              <a:rPr lang="en-US" dirty="0" smtClean="0"/>
              <a:t>mean annual precipitation of 220mm, and a mean monthly temperature </a:t>
            </a:r>
            <a:br>
              <a:rPr lang="en-US" dirty="0" smtClean="0"/>
            </a:br>
            <a:r>
              <a:rPr lang="en-US" dirty="0" smtClean="0"/>
              <a:t>for August of 32 degrees Celsius.</a:t>
            </a:r>
          </a:p>
          <a:p>
            <a:endParaRPr lang="en-US" dirty="0" smtClean="0"/>
          </a:p>
          <a:p>
            <a:r>
              <a:rPr lang="en-US" dirty="0" smtClean="0"/>
              <a:t>….</a:t>
            </a:r>
            <a:r>
              <a:rPr lang="en-US" dirty="0" err="1" smtClean="0"/>
              <a:t>etc</a:t>
            </a:r>
            <a:r>
              <a:rPr lang="en-US" dirty="0" smtClean="0"/>
              <a:t>…</a:t>
            </a:r>
            <a:endParaRPr lang="en-US" dirty="0"/>
          </a:p>
        </p:txBody>
      </p:sp>
      <p:pic>
        <p:nvPicPr>
          <p:cNvPr id="11" name="Picture 10" descr="AlpiniaPurpurat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5700" y="609600"/>
            <a:ext cx="1219200" cy="1625600"/>
          </a:xfrm>
          <a:prstGeom prst="rect">
            <a:avLst/>
          </a:prstGeom>
        </p:spPr>
      </p:pic>
    </p:spTree>
    <p:extLst>
      <p:ext uri="{BB962C8B-B14F-4D97-AF65-F5344CB8AC3E}">
        <p14:creationId xmlns:p14="http://schemas.microsoft.com/office/powerpoint/2010/main" val="826888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64B0D19-33EB-E945-8317-571F5F390B0E}" type="datetime3">
              <a:rPr lang="en-US" smtClean="0"/>
              <a:t>28 July 2014</a:t>
            </a:fld>
            <a:endParaRPr lang="en-US" dirty="0"/>
          </a:p>
        </p:txBody>
      </p:sp>
      <p:sp>
        <p:nvSpPr>
          <p:cNvPr id="6" name="Slide Number Placeholder 5"/>
          <p:cNvSpPr>
            <a:spLocks noGrp="1"/>
          </p:cNvSpPr>
          <p:nvPr>
            <p:ph type="sldNum" sz="quarter" idx="12"/>
          </p:nvPr>
        </p:nvSpPr>
        <p:spPr/>
        <p:txBody>
          <a:bodyPr/>
          <a:lstStyle/>
          <a:p>
            <a:fld id="{F561DF2B-B89A-1D4B-BD1C-5FB167A0A89A}" type="slidenum">
              <a:rPr lang="en-US" smtClean="0"/>
              <a:pPr/>
              <a:t>35</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637736869"/>
              </p:ext>
            </p:extLst>
          </p:nvPr>
        </p:nvGraphicFramePr>
        <p:xfrm>
          <a:off x="922868" y="4749834"/>
          <a:ext cx="7806264" cy="1112520"/>
        </p:xfrm>
        <a:graphic>
          <a:graphicData uri="http://schemas.openxmlformats.org/drawingml/2006/table">
            <a:tbl>
              <a:tblPr firstRow="1" bandRow="1">
                <a:tableStyleId>{5C22544A-7EE6-4342-B048-85BDC9FD1C3A}</a:tableStyleId>
              </a:tblPr>
              <a:tblGrid>
                <a:gridCol w="975783"/>
                <a:gridCol w="975783"/>
                <a:gridCol w="975783"/>
                <a:gridCol w="1102783"/>
                <a:gridCol w="1024467"/>
                <a:gridCol w="800099"/>
                <a:gridCol w="975783"/>
                <a:gridCol w="975783"/>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Sz</a:t>
                      </a:r>
                      <a:endParaRPr lang="en-US" dirty="0" smtClean="0"/>
                    </a:p>
                  </a:txBody>
                  <a:tcPr/>
                </a:tc>
                <a:tc>
                  <a:txBody>
                    <a:bodyPr/>
                    <a:lstStyle/>
                    <a:p>
                      <a:r>
                        <a:rPr lang="en-US" dirty="0" err="1" smtClean="0"/>
                        <a:t>Loc</a:t>
                      </a:r>
                      <a:endParaRPr lang="en-US" dirty="0"/>
                    </a:p>
                  </a:txBody>
                  <a:tcPr/>
                </a:tc>
                <a:tc>
                  <a:txBody>
                    <a:bodyPr/>
                    <a:lstStyle/>
                    <a:p>
                      <a:r>
                        <a:rPr lang="en-US" dirty="0" err="1" smtClean="0"/>
                        <a:t>Plt</a:t>
                      </a:r>
                      <a:endParaRPr lang="en-US" dirty="0"/>
                    </a:p>
                  </a:txBody>
                  <a:tcPr/>
                </a:tc>
                <a:tc>
                  <a:txBody>
                    <a:bodyPr/>
                    <a:lstStyle/>
                    <a:p>
                      <a:r>
                        <a:rPr lang="en-US" dirty="0" err="1" smtClean="0"/>
                        <a:t>Spname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Date</a:t>
                      </a:r>
                    </a:p>
                  </a:txBody>
                  <a:tcPr/>
                </a:tc>
                <a:tc>
                  <a:txBody>
                    <a:bodyPr/>
                    <a:lstStyle/>
                    <a:p>
                      <a:r>
                        <a:rPr lang="en-US" dirty="0" smtClean="0"/>
                        <a:t>Lf</a:t>
                      </a:r>
                      <a:endParaRPr lang="en-US" dirty="0"/>
                    </a:p>
                  </a:txBody>
                  <a:tcPr/>
                </a:tc>
                <a:tc>
                  <a:txBody>
                    <a:bodyPr/>
                    <a:lstStyle/>
                    <a:p>
                      <a:r>
                        <a:rPr lang="en-US" dirty="0" smtClean="0"/>
                        <a:t>Temp</a:t>
                      </a:r>
                      <a:endParaRPr lang="en-US" dirty="0"/>
                    </a:p>
                  </a:txBody>
                  <a:tcPr/>
                </a:tc>
                <a:tc>
                  <a:txBody>
                    <a:bodyPr/>
                    <a:lstStyle/>
                    <a:p>
                      <a:r>
                        <a:rPr lang="en-US" dirty="0" err="1" smtClean="0"/>
                        <a:t>Rn</a:t>
                      </a:r>
                      <a:endParaRPr lang="en-US" dirty="0"/>
                    </a:p>
                  </a:txBody>
                  <a:tcPr/>
                </a:tc>
              </a:tr>
              <a:tr h="370840">
                <a:tc>
                  <a:txBody>
                    <a:bodyPr/>
                    <a:lstStyle/>
                    <a:p>
                      <a:r>
                        <a:rPr lang="en-US" dirty="0" smtClean="0"/>
                        <a:t>135</a:t>
                      </a:r>
                      <a:endParaRPr lang="en-US" dirty="0"/>
                    </a:p>
                  </a:txBody>
                  <a:tcPr/>
                </a:tc>
                <a:tc>
                  <a:txBody>
                    <a:bodyPr/>
                    <a:lstStyle/>
                    <a:p>
                      <a:r>
                        <a:rPr lang="en-US" dirty="0" smtClean="0"/>
                        <a:t>A</a:t>
                      </a:r>
                      <a:endParaRPr lang="en-US" dirty="0"/>
                    </a:p>
                  </a:txBody>
                  <a:tcPr/>
                </a:tc>
                <a:tc>
                  <a:txBody>
                    <a:bodyPr/>
                    <a:lstStyle/>
                    <a:p>
                      <a:r>
                        <a:rPr lang="en-US" dirty="0" smtClean="0"/>
                        <a:t>1</a:t>
                      </a:r>
                      <a:endParaRPr lang="en-US" dirty="0"/>
                    </a:p>
                  </a:txBody>
                  <a:tcPr/>
                </a:tc>
                <a:tc>
                  <a:txBody>
                    <a:bodyPr/>
                    <a:lstStyle/>
                    <a:p>
                      <a:r>
                        <a:rPr lang="en-US" dirty="0" err="1" smtClean="0"/>
                        <a:t>Alpipurp</a:t>
                      </a:r>
                      <a:endParaRPr lang="en-US" dirty="0"/>
                    </a:p>
                  </a:txBody>
                  <a:tcPr/>
                </a:tc>
                <a:tc>
                  <a:txBody>
                    <a:bodyPr/>
                    <a:lstStyle/>
                    <a:p>
                      <a:r>
                        <a:rPr lang="en-US" dirty="0" smtClean="0"/>
                        <a:t>111009</a:t>
                      </a:r>
                      <a:endParaRPr lang="en-US" dirty="0"/>
                    </a:p>
                  </a:txBody>
                  <a:tcPr/>
                </a:tc>
                <a:tc>
                  <a:txBody>
                    <a:bodyPr/>
                    <a:lstStyle/>
                    <a:p>
                      <a:r>
                        <a:rPr lang="en-US" dirty="0" smtClean="0"/>
                        <a:t>3.6</a:t>
                      </a:r>
                      <a:endParaRPr lang="en-US" dirty="0"/>
                    </a:p>
                  </a:txBody>
                  <a:tcPr/>
                </a:tc>
                <a:tc>
                  <a:txBody>
                    <a:bodyPr/>
                    <a:lstStyle/>
                    <a:p>
                      <a:r>
                        <a:rPr lang="en-US" dirty="0" smtClean="0"/>
                        <a:t>23</a:t>
                      </a:r>
                      <a:endParaRPr lang="en-US" dirty="0"/>
                    </a:p>
                  </a:txBody>
                  <a:tcPr/>
                </a:tc>
                <a:tc>
                  <a:txBody>
                    <a:bodyPr/>
                    <a:lstStyle/>
                    <a:p>
                      <a:r>
                        <a:rPr lang="en-US" dirty="0" smtClean="0"/>
                        <a:t>430</a:t>
                      </a:r>
                      <a:endParaRPr lang="en-US" dirty="0"/>
                    </a:p>
                  </a:txBody>
                  <a:tcPr/>
                </a:tc>
              </a:tr>
              <a:tr h="370840">
                <a:tc>
                  <a:txBody>
                    <a:bodyPr/>
                    <a:lstStyle/>
                    <a:p>
                      <a:r>
                        <a:rPr lang="en-US" dirty="0" smtClean="0"/>
                        <a:t>24</a:t>
                      </a:r>
                      <a:endParaRPr lang="en-US" dirty="0"/>
                    </a:p>
                  </a:txBody>
                  <a:tcPr/>
                </a:tc>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dirty="0" err="1" smtClean="0"/>
                        <a:t>Anthuand</a:t>
                      </a:r>
                      <a:endParaRPr lang="en-US" dirty="0"/>
                    </a:p>
                  </a:txBody>
                  <a:tcPr/>
                </a:tc>
                <a:tc>
                  <a:txBody>
                    <a:bodyPr/>
                    <a:lstStyle/>
                    <a:p>
                      <a:r>
                        <a:rPr lang="en-US" dirty="0" smtClean="0"/>
                        <a:t>100809</a:t>
                      </a:r>
                      <a:endParaRPr lang="en-US" dirty="0"/>
                    </a:p>
                  </a:txBody>
                  <a:tcPr/>
                </a:tc>
                <a:tc>
                  <a:txBody>
                    <a:bodyPr/>
                    <a:lstStyle/>
                    <a:p>
                      <a:r>
                        <a:rPr lang="en-US" dirty="0" smtClean="0"/>
                        <a:t>4.2</a:t>
                      </a:r>
                      <a:endParaRPr lang="en-US" dirty="0"/>
                    </a:p>
                  </a:txBody>
                  <a:tcPr/>
                </a:tc>
                <a:tc>
                  <a:txBody>
                    <a:bodyPr/>
                    <a:lstStyle/>
                    <a:p>
                      <a:r>
                        <a:rPr lang="en-US" dirty="0" smtClean="0"/>
                        <a:t>32</a:t>
                      </a:r>
                      <a:endParaRPr lang="en-US" dirty="0"/>
                    </a:p>
                  </a:txBody>
                  <a:tcPr/>
                </a:tc>
                <a:tc>
                  <a:txBody>
                    <a:bodyPr/>
                    <a:lstStyle/>
                    <a:p>
                      <a:r>
                        <a:rPr lang="en-US" dirty="0" smtClean="0"/>
                        <a:t>220</a:t>
                      </a:r>
                      <a:endParaRPr lang="en-US" dirty="0"/>
                    </a:p>
                  </a:txBody>
                  <a:tcPr/>
                </a:tc>
              </a:tr>
            </a:tbl>
          </a:graphicData>
        </a:graphic>
      </p:graphicFrame>
      <p:sp>
        <p:nvSpPr>
          <p:cNvPr id="8" name="TextBox 7"/>
          <p:cNvSpPr txBox="1"/>
          <p:nvPr/>
        </p:nvSpPr>
        <p:spPr>
          <a:xfrm>
            <a:off x="457200" y="3124200"/>
            <a:ext cx="7861300" cy="1200329"/>
          </a:xfrm>
          <a:prstGeom prst="rect">
            <a:avLst/>
          </a:prstGeom>
          <a:noFill/>
        </p:spPr>
        <p:txBody>
          <a:bodyPr wrap="square" rtlCol="0">
            <a:spAutoFit/>
          </a:bodyPr>
          <a:lstStyle/>
          <a:p>
            <a:r>
              <a:rPr lang="en-US" dirty="0" smtClean="0"/>
              <a:t>Missing semantics:  What do “</a:t>
            </a:r>
            <a:r>
              <a:rPr lang="en-US" dirty="0" err="1" smtClean="0"/>
              <a:t>Sz</a:t>
            </a:r>
            <a:r>
              <a:rPr lang="en-US" dirty="0" smtClean="0"/>
              <a:t>”, “</a:t>
            </a:r>
            <a:r>
              <a:rPr lang="en-US" dirty="0" err="1" smtClean="0"/>
              <a:t>Spname</a:t>
            </a:r>
            <a:r>
              <a:rPr lang="en-US" dirty="0" smtClean="0"/>
              <a:t>” and “Lf” stand for?</a:t>
            </a:r>
          </a:p>
          <a:p>
            <a:r>
              <a:rPr lang="en-US" dirty="0" smtClean="0"/>
              <a:t>Was the SLA (coded here as Lf) normative or measured on some specimen?</a:t>
            </a:r>
          </a:p>
          <a:p>
            <a:r>
              <a:rPr lang="en-US" dirty="0" smtClean="0"/>
              <a:t>What was basis for associating Temp and </a:t>
            </a:r>
            <a:r>
              <a:rPr lang="en-US" dirty="0" err="1" smtClean="0"/>
              <a:t>Rn</a:t>
            </a:r>
            <a:r>
              <a:rPr lang="en-US" dirty="0" smtClean="0"/>
              <a:t> with this observation?</a:t>
            </a:r>
            <a:endParaRPr lang="en-US" dirty="0"/>
          </a:p>
          <a:p>
            <a:r>
              <a:rPr lang="en-US" dirty="0" smtClean="0"/>
              <a:t>What is SCOPE for use of string  “</a:t>
            </a:r>
            <a:r>
              <a:rPr lang="en-US" dirty="0" err="1" smtClean="0"/>
              <a:t>Alpipurp</a:t>
            </a:r>
            <a:r>
              <a:rPr lang="en-US" dirty="0" smtClean="0"/>
              <a:t>”?  For “</a:t>
            </a:r>
            <a:r>
              <a:rPr lang="en-US" dirty="0" err="1" smtClean="0"/>
              <a:t>Loc</a:t>
            </a:r>
            <a:r>
              <a:rPr lang="en-US" dirty="0" smtClean="0"/>
              <a:t>”, “</a:t>
            </a:r>
            <a:r>
              <a:rPr lang="en-US" dirty="0" err="1" smtClean="0"/>
              <a:t>Plt</a:t>
            </a:r>
            <a:r>
              <a:rPr lang="en-US" dirty="0" smtClean="0"/>
              <a:t>”?: </a:t>
            </a:r>
            <a:r>
              <a:rPr lang="en-US" b="1" i="1" dirty="0" smtClean="0"/>
              <a:t>need  namespaces</a:t>
            </a:r>
          </a:p>
        </p:txBody>
      </p:sp>
      <p:sp>
        <p:nvSpPr>
          <p:cNvPr id="9" name="TextBox 8"/>
          <p:cNvSpPr txBox="1"/>
          <p:nvPr/>
        </p:nvSpPr>
        <p:spPr>
          <a:xfrm>
            <a:off x="609600" y="1284982"/>
            <a:ext cx="5029200" cy="1754327"/>
          </a:xfrm>
          <a:prstGeom prst="rect">
            <a:avLst/>
          </a:prstGeom>
          <a:noFill/>
        </p:spPr>
        <p:txBody>
          <a:bodyPr wrap="square" rtlCol="0">
            <a:spAutoFit/>
          </a:bodyPr>
          <a:lstStyle/>
          <a:p>
            <a:r>
              <a:rPr lang="en-US" dirty="0" smtClean="0"/>
              <a:t>“I saw an individual of </a:t>
            </a:r>
            <a:r>
              <a:rPr lang="en-US" i="1" dirty="0" err="1" smtClean="0"/>
              <a:t>Alpinia</a:t>
            </a:r>
            <a:r>
              <a:rPr lang="en-US" i="1" dirty="0" smtClean="0"/>
              <a:t> </a:t>
            </a:r>
            <a:r>
              <a:rPr lang="en-US" i="1" dirty="0" err="1" smtClean="0"/>
              <a:t>purpurata</a:t>
            </a:r>
            <a:r>
              <a:rPr lang="en-US" i="1" dirty="0" smtClean="0"/>
              <a:t> </a:t>
            </a:r>
            <a:r>
              <a:rPr lang="en-US" dirty="0"/>
              <a:t>i</a:t>
            </a:r>
            <a:r>
              <a:rPr lang="en-US" dirty="0" smtClean="0"/>
              <a:t>n plot 1 on Oct. 11, 2009. It was 35cm high with a specific leaf area of 3.6.  The valley it was located in has mean annual precipitation of 430mm, and a mean monthly temperature for October of 23 degrees Celsius.”</a:t>
            </a:r>
            <a:endParaRPr lang="en-US" dirty="0"/>
          </a:p>
        </p:txBody>
      </p:sp>
      <p:sp>
        <p:nvSpPr>
          <p:cNvPr id="12" name="TextBox 11"/>
          <p:cNvSpPr txBox="1"/>
          <p:nvPr/>
        </p:nvSpPr>
        <p:spPr>
          <a:xfrm>
            <a:off x="5486400" y="2438400"/>
            <a:ext cx="3444862" cy="369332"/>
          </a:xfrm>
          <a:prstGeom prst="rect">
            <a:avLst/>
          </a:prstGeom>
          <a:noFill/>
        </p:spPr>
        <p:txBody>
          <a:bodyPr wrap="square" rtlCol="0">
            <a:spAutoFit/>
          </a:bodyPr>
          <a:lstStyle/>
          <a:p>
            <a:r>
              <a:rPr lang="en-US" i="1" dirty="0" err="1" smtClean="0"/>
              <a:t>Alpinia</a:t>
            </a:r>
            <a:r>
              <a:rPr lang="en-US" i="1" dirty="0" smtClean="0"/>
              <a:t> </a:t>
            </a:r>
            <a:r>
              <a:rPr lang="en-US" i="1" dirty="0" err="1" smtClean="0"/>
              <a:t>purpurata</a:t>
            </a:r>
            <a:r>
              <a:rPr lang="en-US" i="1" dirty="0" smtClean="0"/>
              <a:t> </a:t>
            </a:r>
            <a:r>
              <a:rPr lang="en-US" dirty="0" smtClean="0"/>
              <a:t>(</a:t>
            </a:r>
            <a:r>
              <a:rPr lang="en-US" dirty="0" err="1" smtClean="0"/>
              <a:t>Vieill</a:t>
            </a:r>
            <a:r>
              <a:rPr lang="en-US" dirty="0" smtClean="0"/>
              <a:t>.) K. </a:t>
            </a:r>
            <a:r>
              <a:rPr lang="en-US" dirty="0" err="1" smtClean="0"/>
              <a:t>Schum</a:t>
            </a:r>
            <a:endParaRPr lang="en-US" dirty="0"/>
          </a:p>
        </p:txBody>
      </p:sp>
      <p:sp>
        <p:nvSpPr>
          <p:cNvPr id="2" name="TextBox 1"/>
          <p:cNvSpPr txBox="1"/>
          <p:nvPr/>
        </p:nvSpPr>
        <p:spPr>
          <a:xfrm>
            <a:off x="609600" y="533400"/>
            <a:ext cx="4876800" cy="461665"/>
          </a:xfrm>
          <a:prstGeom prst="rect">
            <a:avLst/>
          </a:prstGeom>
          <a:noFill/>
        </p:spPr>
        <p:txBody>
          <a:bodyPr wrap="square" rtlCol="0">
            <a:spAutoFit/>
          </a:bodyPr>
          <a:lstStyle/>
          <a:p>
            <a:r>
              <a:rPr lang="en-US" sz="2400" b="1" dirty="0" smtClean="0"/>
              <a:t>Implicit Semantics:  RDF can reveal!</a:t>
            </a:r>
            <a:endParaRPr lang="en-US" sz="2400" b="1" dirty="0"/>
          </a:p>
        </p:txBody>
      </p:sp>
      <p:pic>
        <p:nvPicPr>
          <p:cNvPr id="13" name="Picture 12" descr="AlpiniaPurpurat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660400"/>
            <a:ext cx="1219200" cy="1625600"/>
          </a:xfrm>
          <a:prstGeom prst="rect">
            <a:avLst/>
          </a:prstGeom>
        </p:spPr>
      </p:pic>
    </p:spTree>
    <p:extLst>
      <p:ext uri="{BB962C8B-B14F-4D97-AF65-F5344CB8AC3E}">
        <p14:creationId xmlns:p14="http://schemas.microsoft.com/office/powerpoint/2010/main" val="2005891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599090" y="1600201"/>
            <a:ext cx="8163910" cy="3886199"/>
          </a:xfrm>
        </p:spPr>
        <p:txBody>
          <a:bodyPr>
            <a:noAutofit/>
          </a:bodyPr>
          <a:lstStyle/>
          <a:p>
            <a:pPr>
              <a:buClr>
                <a:srgbClr val="177F8A"/>
              </a:buClr>
              <a:buSzPct val="100000"/>
              <a:buNone/>
            </a:pPr>
            <a:endParaRPr lang="en-US" sz="2000" dirty="0" smtClean="0">
              <a:ea typeface="ＭＳ Ｐゴシック" pitchFamily="34" charset="-128"/>
            </a:endParaRPr>
          </a:p>
          <a:p>
            <a:pPr>
              <a:buClr>
                <a:srgbClr val="177F8A"/>
              </a:buClr>
              <a:buSzPct val="100000"/>
              <a:buNone/>
            </a:pPr>
            <a:endParaRPr lang="en-US" sz="2000" dirty="0" smtClean="0">
              <a:ea typeface="ＭＳ Ｐゴシック" pitchFamily="34" charset="-128"/>
            </a:endParaRPr>
          </a:p>
          <a:p>
            <a:pPr>
              <a:buClr>
                <a:srgbClr val="177F8A"/>
              </a:buClr>
              <a:buSzPct val="100000"/>
              <a:buNone/>
            </a:pPr>
            <a:r>
              <a:rPr lang="en-US" sz="2000" dirty="0" smtClean="0">
                <a:ea typeface="ＭＳ Ｐゴシック" pitchFamily="34" charset="-128"/>
              </a:rPr>
              <a:t>Subject</a:t>
            </a:r>
            <a:r>
              <a:rPr lang="en-US" sz="2000" dirty="0">
                <a:ea typeface="ＭＳ Ｐゴシック" pitchFamily="34" charset="-128"/>
              </a:rPr>
              <a:t>: “Row 1”	Predicate: </a:t>
            </a:r>
            <a:r>
              <a:rPr lang="en-US" sz="2000" dirty="0" err="1">
                <a:ea typeface="ＭＳ Ｐゴシック" pitchFamily="34" charset="-128"/>
              </a:rPr>
              <a:t>Spname</a:t>
            </a:r>
            <a:r>
              <a:rPr lang="en-US" sz="2000" dirty="0">
                <a:ea typeface="ＭＳ Ｐゴシック" pitchFamily="34" charset="-128"/>
              </a:rPr>
              <a:t>	Object: </a:t>
            </a:r>
            <a:r>
              <a:rPr lang="en-US" sz="2000" dirty="0" err="1">
                <a:ea typeface="ＭＳ Ｐゴシック" pitchFamily="34" charset="-128"/>
              </a:rPr>
              <a:t>Alpipurp</a:t>
            </a:r>
            <a:r>
              <a:rPr lang="en-US" sz="2000" dirty="0">
                <a:ea typeface="ＭＳ Ｐゴシック" pitchFamily="34" charset="-128"/>
              </a:rPr>
              <a:t>		</a:t>
            </a:r>
          </a:p>
          <a:p>
            <a:pPr>
              <a:buClr>
                <a:srgbClr val="177F8A"/>
              </a:buClr>
              <a:buSzPct val="100000"/>
              <a:buNone/>
            </a:pPr>
            <a:r>
              <a:rPr lang="en-US" sz="2000" dirty="0">
                <a:ea typeface="ＭＳ Ｐゴシック" pitchFamily="34" charset="-128"/>
              </a:rPr>
              <a:t>Subject: “Row 1”	Predicate: Lf			Object: 3.6 	</a:t>
            </a:r>
          </a:p>
          <a:p>
            <a:pPr>
              <a:buClr>
                <a:srgbClr val="177F8A"/>
              </a:buClr>
              <a:buSzPct val="100000"/>
              <a:buNone/>
            </a:pPr>
            <a:r>
              <a:rPr lang="en-US" sz="2000" dirty="0">
                <a:ea typeface="ＭＳ Ｐゴシック" pitchFamily="34" charset="-128"/>
              </a:rPr>
              <a:t>Subject: “Row 1”	Predicate: </a:t>
            </a:r>
            <a:r>
              <a:rPr lang="en-US" sz="2000" dirty="0" err="1">
                <a:ea typeface="ＭＳ Ｐゴシック" pitchFamily="34" charset="-128"/>
              </a:rPr>
              <a:t>Sz</a:t>
            </a:r>
            <a:r>
              <a:rPr lang="en-US" sz="2000" dirty="0">
                <a:ea typeface="ＭＳ Ｐゴシック" pitchFamily="34" charset="-128"/>
              </a:rPr>
              <a:t>			Object: </a:t>
            </a:r>
            <a:r>
              <a:rPr lang="en-US" sz="2000" dirty="0" smtClean="0">
                <a:ea typeface="ＭＳ Ｐゴシック" pitchFamily="34" charset="-128"/>
              </a:rPr>
              <a:t>135</a:t>
            </a:r>
          </a:p>
          <a:p>
            <a:pPr>
              <a:buClr>
                <a:srgbClr val="177F8A"/>
              </a:buClr>
              <a:buSzPct val="100000"/>
              <a:buNone/>
            </a:pPr>
            <a:endParaRPr lang="en-US" sz="2000" dirty="0">
              <a:ea typeface="ＭＳ Ｐゴシック" pitchFamily="34" charset="-128"/>
            </a:endParaRPr>
          </a:p>
          <a:p>
            <a:pPr>
              <a:buClr>
                <a:srgbClr val="177F8A"/>
              </a:buClr>
              <a:buSzPct val="100000"/>
              <a:buNone/>
            </a:pPr>
            <a:r>
              <a:rPr lang="en-US" sz="2000" dirty="0">
                <a:ea typeface="ＭＳ Ｐゴシック" pitchFamily="34" charset="-128"/>
              </a:rPr>
              <a:t>Problem1: how can these triples be found on the Web?</a:t>
            </a:r>
          </a:p>
          <a:p>
            <a:pPr>
              <a:buClr>
                <a:srgbClr val="177F8A"/>
              </a:buClr>
              <a:buSzPct val="100000"/>
              <a:buNone/>
            </a:pPr>
            <a:r>
              <a:rPr lang="en-US" sz="2000" dirty="0">
                <a:ea typeface="ＭＳ Ｐゴシック" pitchFamily="34" charset="-128"/>
              </a:rPr>
              <a:t>Problem2: how do we know what “</a:t>
            </a:r>
            <a:r>
              <a:rPr lang="en-US" sz="2000" dirty="0" err="1">
                <a:ea typeface="ＭＳ Ｐゴシック" pitchFamily="34" charset="-128"/>
              </a:rPr>
              <a:t>Spname</a:t>
            </a:r>
            <a:r>
              <a:rPr lang="en-US" sz="2000" dirty="0">
                <a:ea typeface="ＭＳ Ｐゴシック" pitchFamily="34" charset="-128"/>
              </a:rPr>
              <a:t>”, “Lf”, and “</a:t>
            </a:r>
            <a:r>
              <a:rPr lang="en-US" sz="2000" dirty="0" err="1">
                <a:ea typeface="ＭＳ Ｐゴシック" pitchFamily="34" charset="-128"/>
              </a:rPr>
              <a:t>Sz</a:t>
            </a:r>
            <a:r>
              <a:rPr lang="en-US" sz="2000" dirty="0">
                <a:ea typeface="ＭＳ Ｐゴシック" pitchFamily="34" charset="-128"/>
              </a:rPr>
              <a:t>” stand for?</a:t>
            </a:r>
          </a:p>
          <a:p>
            <a:pPr>
              <a:buClr>
                <a:srgbClr val="177F8A"/>
              </a:buClr>
              <a:buSzPct val="100000"/>
              <a:buNone/>
            </a:pPr>
            <a:r>
              <a:rPr lang="en-US" sz="2000" dirty="0">
                <a:ea typeface="ＭＳ Ｐゴシック" pitchFamily="34" charset="-128"/>
              </a:rPr>
              <a:t>Problem3: how do we know what “</a:t>
            </a:r>
            <a:r>
              <a:rPr lang="en-US" sz="2000" dirty="0" err="1">
                <a:ea typeface="ＭＳ Ｐゴシック" pitchFamily="34" charset="-128"/>
              </a:rPr>
              <a:t>Alpipurp</a:t>
            </a:r>
            <a:r>
              <a:rPr lang="en-US" sz="2000" dirty="0">
                <a:ea typeface="ＭＳ Ｐゴシック" pitchFamily="34" charset="-128"/>
              </a:rPr>
              <a:t>”, 3.6, and 135 are</a:t>
            </a:r>
            <a:r>
              <a:rPr lang="en-US" sz="2000" dirty="0" smtClean="0">
                <a:ea typeface="ＭＳ Ｐゴシック" pitchFamily="34" charset="-128"/>
              </a:rPr>
              <a:t>?</a:t>
            </a:r>
            <a:r>
              <a:rPr lang="en-US" sz="2000" dirty="0">
                <a:ea typeface="ＭＳ Ｐゴシック" pitchFamily="34" charset="-128"/>
              </a:rPr>
              <a:t>	</a:t>
            </a:r>
          </a:p>
          <a:p>
            <a:pPr>
              <a:buClr>
                <a:srgbClr val="177F8A"/>
              </a:buClr>
              <a:buSzPct val="100000"/>
              <a:buNone/>
            </a:pPr>
            <a:endParaRPr lang="en-US" sz="2000" dirty="0">
              <a:ea typeface="ＭＳ Ｐゴシック" pitchFamily="34" charset="-128"/>
            </a:endParaRPr>
          </a:p>
          <a:p>
            <a:pPr>
              <a:buClr>
                <a:srgbClr val="177F8A"/>
              </a:buClr>
              <a:buSzPct val="100000"/>
              <a:buNone/>
            </a:pPr>
            <a:r>
              <a:rPr lang="en-US" sz="2000" dirty="0" smtClean="0">
                <a:ea typeface="ＭＳ Ｐゴシック" pitchFamily="34" charset="-128"/>
              </a:rPr>
              <a:t>				</a:t>
            </a:r>
          </a:p>
          <a:p>
            <a:pPr marL="109728" indent="0">
              <a:buNone/>
            </a:pPr>
            <a:endParaRPr lang="en-US" sz="2000" dirty="0" smtClean="0">
              <a:ea typeface="ＭＳ Ｐゴシック" pitchFamily="34" charset="-128"/>
            </a:endParaRPr>
          </a:p>
        </p:txBody>
      </p:sp>
      <p:pic>
        <p:nvPicPr>
          <p:cNvPr id="9" name="Picture 8"/>
          <p:cNvPicPr>
            <a:picLocks noChangeAspect="1"/>
          </p:cNvPicPr>
          <p:nvPr/>
        </p:nvPicPr>
        <p:blipFill>
          <a:blip r:embed="rId2"/>
          <a:stretch>
            <a:fillRect/>
          </a:stretch>
        </p:blipFill>
        <p:spPr>
          <a:xfrm>
            <a:off x="660400" y="762000"/>
            <a:ext cx="7823200" cy="1117600"/>
          </a:xfrm>
          <a:prstGeom prst="rect">
            <a:avLst/>
          </a:prstGeom>
        </p:spPr>
      </p:pic>
    </p:spTree>
    <p:extLst>
      <p:ext uri="{BB962C8B-B14F-4D97-AF65-F5344CB8AC3E}">
        <p14:creationId xmlns:p14="http://schemas.microsoft.com/office/powerpoint/2010/main" val="3659507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599090" y="1523956"/>
            <a:ext cx="8163910" cy="4267243"/>
          </a:xfrm>
        </p:spPr>
        <p:txBody>
          <a:bodyPr>
            <a:noAutofit/>
          </a:bodyPr>
          <a:lstStyle/>
          <a:p>
            <a:pPr>
              <a:buClr>
                <a:srgbClr val="177F8A"/>
              </a:buClr>
              <a:buSzPct val="100000"/>
              <a:buNone/>
            </a:pPr>
            <a:r>
              <a:rPr lang="en-US" sz="2000" dirty="0" smtClean="0">
                <a:ea typeface="ＭＳ Ｐゴシック" pitchFamily="34" charset="-128"/>
              </a:rPr>
              <a:t>RDF: Resource Description Framework</a:t>
            </a:r>
          </a:p>
          <a:p>
            <a:pPr>
              <a:buClr>
                <a:srgbClr val="177F8A"/>
              </a:buClr>
              <a:buSzPct val="100000"/>
              <a:buNone/>
            </a:pPr>
            <a:r>
              <a:rPr lang="en-US" sz="2000" dirty="0">
                <a:ea typeface="ＭＳ Ｐゴシック" pitchFamily="34" charset="-128"/>
              </a:rPr>
              <a:t>	</a:t>
            </a:r>
            <a:r>
              <a:rPr lang="en-US" sz="2000" dirty="0" smtClean="0">
                <a:ea typeface="ＭＳ Ｐゴシック" pitchFamily="34" charset="-128"/>
              </a:rPr>
              <a:t>basic data model:   SUBJECT (s), PREDICATE (p), OBJECT (o)</a:t>
            </a:r>
          </a:p>
          <a:p>
            <a:pPr>
              <a:buClr>
                <a:srgbClr val="177F8A"/>
              </a:buClr>
              <a:buSzPct val="100000"/>
              <a:buNone/>
            </a:pPr>
            <a:r>
              <a:rPr lang="en-US" sz="2000" dirty="0" smtClean="0">
                <a:ea typeface="ＭＳ Ｐゴシック" pitchFamily="34" charset="-128"/>
              </a:rPr>
              <a:t/>
            </a:r>
            <a:br>
              <a:rPr lang="en-US" sz="2000" dirty="0" smtClean="0">
                <a:ea typeface="ＭＳ Ｐゴシック" pitchFamily="34" charset="-128"/>
              </a:rPr>
            </a:br>
            <a:endParaRPr lang="en-US" sz="2000" dirty="0" smtClean="0">
              <a:ea typeface="ＭＳ Ｐゴシック" pitchFamily="34" charset="-128"/>
            </a:endParaRPr>
          </a:p>
          <a:p>
            <a:pPr>
              <a:buClr>
                <a:srgbClr val="177F8A"/>
              </a:buClr>
              <a:buSzPct val="100000"/>
              <a:buNone/>
            </a:pPr>
            <a:endParaRPr lang="en-US" sz="2000" dirty="0">
              <a:ea typeface="ＭＳ Ｐゴシック" pitchFamily="34" charset="-128"/>
            </a:endParaRPr>
          </a:p>
          <a:p>
            <a:pPr>
              <a:buClr>
                <a:srgbClr val="177F8A"/>
              </a:buClr>
              <a:buSzPct val="100000"/>
              <a:buNone/>
            </a:pPr>
            <a:endParaRPr lang="en-US" sz="2000" dirty="0">
              <a:ea typeface="ＭＳ Ｐゴシック" pitchFamily="34" charset="-128"/>
            </a:endParaRPr>
          </a:p>
          <a:p>
            <a:pPr>
              <a:buClr>
                <a:srgbClr val="177F8A"/>
              </a:buClr>
              <a:buSzPct val="100000"/>
              <a:buNone/>
            </a:pPr>
            <a:endParaRPr lang="en-US" sz="2000" dirty="0">
              <a:ea typeface="ＭＳ Ｐゴシック" pitchFamily="34" charset="-128"/>
            </a:endParaRPr>
          </a:p>
          <a:p>
            <a:pPr>
              <a:buClr>
                <a:srgbClr val="177F8A"/>
              </a:buClr>
              <a:buSzPct val="100000"/>
              <a:buNone/>
            </a:pPr>
            <a:r>
              <a:rPr lang="en-US" sz="2000" dirty="0" smtClean="0">
                <a:ea typeface="ＭＳ Ｐゴシック" pitchFamily="34" charset="-128"/>
              </a:rPr>
              <a:t>Subject</a:t>
            </a:r>
            <a:r>
              <a:rPr lang="en-US" sz="2000" dirty="0">
                <a:ea typeface="ＭＳ Ｐゴシック" pitchFamily="34" charset="-128"/>
              </a:rPr>
              <a:t>: “Row 1”	Predicate: </a:t>
            </a:r>
            <a:r>
              <a:rPr lang="en-US" sz="2000" dirty="0" err="1" smtClean="0">
                <a:ea typeface="ＭＳ Ｐゴシック" pitchFamily="34" charset="-128"/>
              </a:rPr>
              <a:t>Spname</a:t>
            </a:r>
            <a:r>
              <a:rPr lang="en-US" sz="2000" dirty="0">
                <a:ea typeface="ＭＳ Ｐゴシック" pitchFamily="34" charset="-128"/>
              </a:rPr>
              <a:t>	Object: </a:t>
            </a:r>
            <a:r>
              <a:rPr lang="en-US" sz="2000" dirty="0" err="1">
                <a:ea typeface="ＭＳ Ｐゴシック" pitchFamily="34" charset="-128"/>
              </a:rPr>
              <a:t>Alpipurp</a:t>
            </a:r>
            <a:r>
              <a:rPr lang="en-US" sz="2000" dirty="0">
                <a:ea typeface="ＭＳ Ｐゴシック" pitchFamily="34" charset="-128"/>
              </a:rPr>
              <a:t>		</a:t>
            </a:r>
          </a:p>
          <a:p>
            <a:pPr>
              <a:buClr>
                <a:srgbClr val="177F8A"/>
              </a:buClr>
              <a:buSzPct val="100000"/>
              <a:buNone/>
            </a:pPr>
            <a:r>
              <a:rPr lang="en-US" sz="2000" dirty="0">
                <a:ea typeface="ＭＳ Ｐゴシック" pitchFamily="34" charset="-128"/>
              </a:rPr>
              <a:t>Subject: “Row 1”	Predicate: </a:t>
            </a:r>
            <a:r>
              <a:rPr lang="en-US" sz="2000" dirty="0" smtClean="0">
                <a:ea typeface="ＭＳ Ｐゴシック" pitchFamily="34" charset="-128"/>
              </a:rPr>
              <a:t>Lf		</a:t>
            </a:r>
            <a:r>
              <a:rPr lang="en-US" sz="2000" dirty="0">
                <a:ea typeface="ＭＳ Ｐゴシック" pitchFamily="34" charset="-128"/>
              </a:rPr>
              <a:t>	Object: 3.6 	</a:t>
            </a:r>
          </a:p>
          <a:p>
            <a:pPr>
              <a:buClr>
                <a:srgbClr val="177F8A"/>
              </a:buClr>
              <a:buSzPct val="100000"/>
              <a:buNone/>
            </a:pPr>
            <a:r>
              <a:rPr lang="en-US" sz="2000" dirty="0">
                <a:ea typeface="ＭＳ Ｐゴシック" pitchFamily="34" charset="-128"/>
              </a:rPr>
              <a:t>Subject: “Row 1”	Predicate: </a:t>
            </a:r>
            <a:r>
              <a:rPr lang="en-US" sz="2000" dirty="0" err="1" smtClean="0">
                <a:ea typeface="ＭＳ Ｐゴシック" pitchFamily="34" charset="-128"/>
              </a:rPr>
              <a:t>Sz</a:t>
            </a:r>
            <a:r>
              <a:rPr lang="en-US" sz="2000" dirty="0" smtClean="0">
                <a:ea typeface="ＭＳ Ｐゴシック" pitchFamily="34" charset="-128"/>
              </a:rPr>
              <a:t>	</a:t>
            </a:r>
            <a:r>
              <a:rPr lang="en-US" sz="2000" dirty="0">
                <a:ea typeface="ＭＳ Ｐゴシック" pitchFamily="34" charset="-128"/>
              </a:rPr>
              <a:t>		Object: 135</a:t>
            </a:r>
          </a:p>
          <a:p>
            <a:pPr marL="109728" indent="0">
              <a:buNone/>
            </a:pPr>
            <a:endParaRPr lang="en-US" sz="2000" b="1" i="1" dirty="0" smtClean="0">
              <a:ea typeface="ＭＳ Ｐゴシック" pitchFamily="34" charset="-128"/>
            </a:endParaRPr>
          </a:p>
        </p:txBody>
      </p:sp>
      <p:sp>
        <p:nvSpPr>
          <p:cNvPr id="8" name="Title 1"/>
          <p:cNvSpPr>
            <a:spLocks noGrp="1"/>
          </p:cNvSpPr>
          <p:nvPr>
            <p:ph type="title"/>
          </p:nvPr>
        </p:nvSpPr>
        <p:spPr>
          <a:xfrm>
            <a:off x="279411" y="489266"/>
            <a:ext cx="7958667" cy="701018"/>
          </a:xfrm>
        </p:spPr>
        <p:txBody>
          <a:bodyPr>
            <a:normAutofit/>
          </a:bodyPr>
          <a:lstStyle/>
          <a:p>
            <a:r>
              <a:rPr lang="en-US" dirty="0" smtClean="0">
                <a:ea typeface="ＭＳ Ｐゴシック" pitchFamily="34" charset="-128"/>
              </a:rPr>
              <a:t>RDF-</a:t>
            </a:r>
            <a:r>
              <a:rPr lang="en-US" dirty="0" err="1" smtClean="0">
                <a:ea typeface="ＭＳ Ｐゴシック" pitchFamily="34" charset="-128"/>
              </a:rPr>
              <a:t>izing</a:t>
            </a:r>
            <a:r>
              <a:rPr lang="en-US" dirty="0" smtClean="0">
                <a:ea typeface="ＭＳ Ｐゴシック" pitchFamily="34" charset="-128"/>
              </a:rPr>
              <a:t> (</a:t>
            </a:r>
            <a:r>
              <a:rPr lang="en-US" dirty="0" err="1" smtClean="0">
                <a:ea typeface="ＭＳ Ｐゴシック" pitchFamily="34" charset="-128"/>
              </a:rPr>
              <a:t>triplifying</a:t>
            </a:r>
            <a:r>
              <a:rPr lang="en-US" dirty="0" smtClean="0">
                <a:ea typeface="ＭＳ Ｐゴシック" pitchFamily="34" charset="-128"/>
              </a:rPr>
              <a:t>) a Table</a:t>
            </a:r>
          </a:p>
        </p:txBody>
      </p:sp>
      <p:pic>
        <p:nvPicPr>
          <p:cNvPr id="9" name="Picture 8"/>
          <p:cNvPicPr>
            <a:picLocks noChangeAspect="1"/>
          </p:cNvPicPr>
          <p:nvPr/>
        </p:nvPicPr>
        <p:blipFill>
          <a:blip r:embed="rId2"/>
          <a:stretch>
            <a:fillRect/>
          </a:stretch>
        </p:blipFill>
        <p:spPr>
          <a:xfrm>
            <a:off x="660400" y="2667000"/>
            <a:ext cx="7823200" cy="1117600"/>
          </a:xfrm>
          <a:prstGeom prst="rect">
            <a:avLst/>
          </a:prstGeom>
        </p:spPr>
      </p:pic>
      <p:sp>
        <p:nvSpPr>
          <p:cNvPr id="3" name="TextBox 2"/>
          <p:cNvSpPr txBox="1"/>
          <p:nvPr/>
        </p:nvSpPr>
        <p:spPr>
          <a:xfrm>
            <a:off x="1922983" y="5562600"/>
            <a:ext cx="5292359" cy="707886"/>
          </a:xfrm>
          <a:prstGeom prst="rect">
            <a:avLst/>
          </a:prstGeom>
          <a:noFill/>
        </p:spPr>
        <p:txBody>
          <a:bodyPr wrap="none" rtlCol="0">
            <a:spAutoFit/>
          </a:bodyPr>
          <a:lstStyle/>
          <a:p>
            <a:r>
              <a:rPr lang="en-US" sz="2000" b="1" i="1" dirty="0">
                <a:ea typeface="ＭＳ Ｐゴシック" pitchFamily="34" charset="-128"/>
              </a:rPr>
              <a:t>But we want to expose these data to the Web…</a:t>
            </a:r>
          </a:p>
          <a:p>
            <a:endParaRPr lang="en-US" sz="2000" dirty="0"/>
          </a:p>
        </p:txBody>
      </p:sp>
    </p:spTree>
    <p:extLst>
      <p:ext uri="{BB962C8B-B14F-4D97-AF65-F5344CB8AC3E}">
        <p14:creationId xmlns:p14="http://schemas.microsoft.com/office/powerpoint/2010/main" val="2664817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599090" y="1523956"/>
            <a:ext cx="7993117" cy="4267243"/>
          </a:xfrm>
        </p:spPr>
        <p:txBody>
          <a:bodyPr>
            <a:noAutofit/>
          </a:bodyPr>
          <a:lstStyle/>
          <a:p>
            <a:pPr>
              <a:buClr>
                <a:srgbClr val="177F8A"/>
              </a:buClr>
              <a:buSzPct val="100000"/>
              <a:buNone/>
            </a:pPr>
            <a:r>
              <a:rPr lang="en-US" sz="2000" dirty="0" smtClean="0">
                <a:ea typeface="ＭＳ Ｐゴシック" pitchFamily="34" charset="-128"/>
              </a:rPr>
              <a:t>Tim Berners-Lee’s four principles of LOD:</a:t>
            </a:r>
          </a:p>
          <a:p>
            <a:pPr>
              <a:buClr>
                <a:srgbClr val="177F8A"/>
              </a:buClr>
              <a:buSzPct val="100000"/>
              <a:buNone/>
            </a:pPr>
            <a:endParaRPr lang="en-US" sz="2000" dirty="0" smtClean="0">
              <a:ea typeface="ＭＳ Ｐゴシック" pitchFamily="34" charset="-128"/>
            </a:endParaRPr>
          </a:p>
          <a:p>
            <a:r>
              <a:rPr lang="en-US" sz="2000" dirty="0" smtClean="0"/>
              <a:t>Use URI’s to </a:t>
            </a:r>
            <a:r>
              <a:rPr lang="en-US" sz="2000" dirty="0"/>
              <a:t>identify </a:t>
            </a:r>
            <a:r>
              <a:rPr lang="en-US" sz="2000" dirty="0" smtClean="0"/>
              <a:t>things: as Subjects, Predicates, or Objects.</a:t>
            </a:r>
            <a:endParaRPr lang="en-US" sz="2000" dirty="0"/>
          </a:p>
          <a:p>
            <a:r>
              <a:rPr lang="en-US" sz="2000" dirty="0" smtClean="0"/>
              <a:t>Use HTTP URIs </a:t>
            </a:r>
            <a:r>
              <a:rPr lang="en-US" sz="2000" dirty="0"/>
              <a:t>so that these things can be </a:t>
            </a:r>
            <a:r>
              <a:rPr lang="en-US" sz="2000" dirty="0" smtClean="0"/>
              <a:t>looked </a:t>
            </a:r>
            <a:r>
              <a:rPr lang="en-US" sz="2000" dirty="0"/>
              <a:t>up </a:t>
            </a:r>
            <a:r>
              <a:rPr lang="en-US" sz="2000" dirty="0" smtClean="0"/>
              <a:t>over the Web (“dereferenced"</a:t>
            </a:r>
            <a:r>
              <a:rPr lang="en-US" sz="2000" dirty="0"/>
              <a:t>) by people and </a:t>
            </a:r>
            <a:r>
              <a:rPr lang="en-US" sz="2000" dirty="0" smtClean="0"/>
              <a:t>user agents</a:t>
            </a:r>
            <a:endParaRPr lang="en-US" sz="2000" dirty="0"/>
          </a:p>
          <a:p>
            <a:r>
              <a:rPr lang="en-US" sz="2000" dirty="0"/>
              <a:t>Provide useful information about the thing when </a:t>
            </a:r>
            <a:r>
              <a:rPr lang="en-US" sz="2000" dirty="0" smtClean="0"/>
              <a:t>its URI is dereferenced</a:t>
            </a:r>
            <a:r>
              <a:rPr lang="en-US" sz="2000" dirty="0"/>
              <a:t>, using standard formats such </a:t>
            </a:r>
            <a:r>
              <a:rPr lang="en-US" sz="2000" dirty="0" smtClean="0"/>
              <a:t>as RDF/XML.</a:t>
            </a:r>
            <a:endParaRPr lang="en-US" sz="2000" dirty="0"/>
          </a:p>
          <a:p>
            <a:r>
              <a:rPr lang="en-US" sz="2000" dirty="0"/>
              <a:t>Include </a:t>
            </a:r>
            <a:r>
              <a:rPr lang="en-US" sz="2000" dirty="0" smtClean="0"/>
              <a:t>links to other, related URIs </a:t>
            </a:r>
            <a:r>
              <a:rPr lang="en-US" sz="2000" dirty="0"/>
              <a:t>in the exposed data to improve discovery of other related information on the Web</a:t>
            </a:r>
            <a:r>
              <a:rPr lang="en-US" sz="2000" dirty="0" smtClean="0"/>
              <a:t>.</a:t>
            </a:r>
          </a:p>
          <a:p>
            <a:endParaRPr lang="en-US" sz="2000" dirty="0"/>
          </a:p>
          <a:p>
            <a:pPr marL="109728" indent="0">
              <a:buNone/>
            </a:pPr>
            <a:r>
              <a:rPr lang="en-US" sz="2000" i="1" dirty="0" smtClean="0"/>
              <a:t>(above 4 points from Wikipedia article on “Linked Data”, accessed 9 Feb 2013)</a:t>
            </a:r>
            <a:endParaRPr lang="en-US" sz="2000" i="1" dirty="0"/>
          </a:p>
          <a:p>
            <a:pPr marL="109728" indent="0">
              <a:buNone/>
            </a:pPr>
            <a:endParaRPr lang="en-US" sz="2000" dirty="0" smtClean="0">
              <a:ea typeface="ＭＳ Ｐゴシック" pitchFamily="34" charset="-128"/>
            </a:endParaRPr>
          </a:p>
        </p:txBody>
      </p:sp>
      <p:sp>
        <p:nvSpPr>
          <p:cNvPr id="8" name="Title 1"/>
          <p:cNvSpPr>
            <a:spLocks noGrp="1"/>
          </p:cNvSpPr>
          <p:nvPr>
            <p:ph type="title"/>
          </p:nvPr>
        </p:nvSpPr>
        <p:spPr>
          <a:xfrm>
            <a:off x="279411" y="365782"/>
            <a:ext cx="7958667" cy="701018"/>
          </a:xfrm>
        </p:spPr>
        <p:txBody>
          <a:bodyPr>
            <a:normAutofit/>
          </a:bodyPr>
          <a:lstStyle/>
          <a:p>
            <a:r>
              <a:rPr lang="en-US" dirty="0" smtClean="0">
                <a:ea typeface="ＭＳ Ｐゴシック" pitchFamily="34" charset="-128"/>
              </a:rPr>
              <a:t>Linked (Open) Data– LOD for the Web: </a:t>
            </a:r>
          </a:p>
        </p:txBody>
      </p:sp>
    </p:spTree>
    <p:extLst>
      <p:ext uri="{BB962C8B-B14F-4D97-AF65-F5344CB8AC3E}">
        <p14:creationId xmlns:p14="http://schemas.microsoft.com/office/powerpoint/2010/main" val="1843762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381000" y="1032899"/>
            <a:ext cx="8356601" cy="4039768"/>
          </a:xfrm>
        </p:spPr>
        <p:txBody>
          <a:bodyPr>
            <a:noAutofit/>
          </a:bodyPr>
          <a:lstStyle/>
          <a:p>
            <a:pPr marL="109728" indent="0">
              <a:buClr>
                <a:schemeClr val="accent1">
                  <a:lumMod val="75000"/>
                </a:schemeClr>
              </a:buClr>
              <a:buNone/>
            </a:pPr>
            <a:r>
              <a:rPr lang="en-US" sz="2000" dirty="0" smtClean="0">
                <a:ea typeface="ＭＳ Ｐゴシック" pitchFamily="34" charset="-128"/>
              </a:rPr>
              <a:t>Pete </a:t>
            </a:r>
            <a:r>
              <a:rPr lang="en-US" sz="2000" dirty="0" err="1" smtClean="0">
                <a:ea typeface="ＭＳ Ｐゴシック" pitchFamily="34" charset="-128"/>
              </a:rPr>
              <a:t>DeVries</a:t>
            </a:r>
            <a:r>
              <a:rPr lang="en-US" sz="2000" dirty="0" smtClean="0">
                <a:ea typeface="ＭＳ Ｐゴシック" pitchFamily="34" charset="-128"/>
              </a:rPr>
              <a:t>’ has a great </a:t>
            </a:r>
            <a:r>
              <a:rPr lang="en-US" sz="2000" dirty="0" err="1" smtClean="0">
                <a:ea typeface="ＭＳ Ｐゴシック" pitchFamily="34" charset="-128"/>
              </a:rPr>
              <a:t>slideset</a:t>
            </a:r>
            <a:r>
              <a:rPr lang="en-US" sz="2000" dirty="0" smtClean="0">
                <a:ea typeface="ＭＳ Ｐゴシック" pitchFamily="34" charset="-128"/>
              </a:rPr>
              <a:t> about Linked Open Data for Biodiversity</a:t>
            </a:r>
          </a:p>
          <a:p>
            <a:pPr marL="109728" indent="0">
              <a:buClr>
                <a:schemeClr val="accent1">
                  <a:lumMod val="75000"/>
                </a:schemeClr>
              </a:buClr>
              <a:buNone/>
            </a:pPr>
            <a:r>
              <a:rPr lang="en-US" sz="2000" dirty="0" smtClean="0">
                <a:ea typeface="ＭＳ Ｐゴシック" pitchFamily="34" charset="-128"/>
              </a:rPr>
              <a:t>http</a:t>
            </a:r>
            <a:r>
              <a:rPr lang="en-US" sz="2000" dirty="0">
                <a:ea typeface="ＭＳ Ｐゴシック" pitchFamily="34" charset="-128"/>
              </a:rPr>
              <a:t>://</a:t>
            </a:r>
            <a:r>
              <a:rPr lang="en-US" sz="2000" dirty="0" err="1">
                <a:ea typeface="ＭＳ Ｐゴシック" pitchFamily="34" charset="-128"/>
              </a:rPr>
              <a:t>www.slideshare.net</a:t>
            </a:r>
            <a:r>
              <a:rPr lang="en-US" sz="2000" dirty="0">
                <a:ea typeface="ＭＳ Ｐゴシック" pitchFamily="34" charset="-128"/>
              </a:rPr>
              <a:t>/</a:t>
            </a:r>
            <a:r>
              <a:rPr lang="en-US" sz="2000" dirty="0" err="1">
                <a:ea typeface="ＭＳ Ｐゴシック" pitchFamily="34" charset="-128"/>
              </a:rPr>
              <a:t>pjdwi</a:t>
            </a:r>
            <a:r>
              <a:rPr lang="en-US" sz="2000" dirty="0">
                <a:ea typeface="ＭＳ Ｐゴシック" pitchFamily="34" charset="-128"/>
              </a:rPr>
              <a:t>/biodiversity-informatics-on-the-semantic-web</a:t>
            </a:r>
          </a:p>
          <a:p>
            <a:pPr marL="109728" indent="0">
              <a:buClr>
                <a:schemeClr val="accent1">
                  <a:lumMod val="75000"/>
                </a:schemeClr>
              </a:buClr>
              <a:buNone/>
            </a:pPr>
            <a:endParaRPr lang="en-US" sz="2000" dirty="0">
              <a:ea typeface="ＭＳ Ｐゴシック" pitchFamily="34" charset="-128"/>
            </a:endParaRPr>
          </a:p>
          <a:p>
            <a:pPr marL="109728" indent="0">
              <a:buClr>
                <a:schemeClr val="accent1">
                  <a:lumMod val="75000"/>
                </a:schemeClr>
              </a:buClr>
              <a:buNone/>
            </a:pPr>
            <a:endParaRPr lang="en-US" sz="2000" dirty="0" smtClean="0">
              <a:ea typeface="ＭＳ Ｐゴシック" pitchFamily="34" charset="-128"/>
            </a:endParaRPr>
          </a:p>
          <a:p>
            <a:pPr marL="109728" indent="0">
              <a:buClr>
                <a:schemeClr val="accent1">
                  <a:lumMod val="75000"/>
                </a:schemeClr>
              </a:buClr>
              <a:buNone/>
            </a:pPr>
            <a:endParaRPr lang="en-US" sz="2000" dirty="0" smtClean="0">
              <a:ea typeface="ＭＳ Ｐゴシック" pitchFamily="34" charset="-128"/>
            </a:endParaRPr>
          </a:p>
          <a:p>
            <a:pPr>
              <a:buClr>
                <a:srgbClr val="177F8A"/>
              </a:buClr>
              <a:buSzPct val="100000"/>
              <a:buNone/>
            </a:pPr>
            <a:endParaRPr lang="en-US" sz="2000" dirty="0" smtClean="0">
              <a:ea typeface="ＭＳ Ｐゴシック" pitchFamily="34" charset="-128"/>
            </a:endParaRPr>
          </a:p>
          <a:p>
            <a:pPr>
              <a:buFont typeface="Arial" pitchFamily="34" charset="0"/>
              <a:buChar char="•"/>
            </a:pPr>
            <a:endParaRPr lang="en-US" sz="2000" dirty="0" smtClean="0">
              <a:ea typeface="ＭＳ Ｐゴシック" pitchFamily="34" charset="-128"/>
            </a:endParaRPr>
          </a:p>
        </p:txBody>
      </p:sp>
      <p:sp>
        <p:nvSpPr>
          <p:cNvPr id="13314" name="Title 1"/>
          <p:cNvSpPr>
            <a:spLocks noGrp="1"/>
          </p:cNvSpPr>
          <p:nvPr>
            <p:ph type="title"/>
          </p:nvPr>
        </p:nvSpPr>
        <p:spPr>
          <a:xfrm>
            <a:off x="1337740" y="150586"/>
            <a:ext cx="6282259" cy="701018"/>
          </a:xfrm>
        </p:spPr>
        <p:txBody>
          <a:bodyPr>
            <a:normAutofit/>
          </a:bodyPr>
          <a:lstStyle/>
          <a:p>
            <a:pPr algn="ctr"/>
            <a:r>
              <a:rPr lang="en-US" dirty="0" smtClean="0">
                <a:ea typeface="ＭＳ Ｐゴシック" pitchFamily="34" charset="-128"/>
              </a:rPr>
              <a:t>The Semantic Web</a:t>
            </a:r>
          </a:p>
        </p:txBody>
      </p:sp>
      <p:pic>
        <p:nvPicPr>
          <p:cNvPr id="2" name="Picture 1" descr="800px-LOD_Cloud_Diagram_as_of_September_20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057400"/>
            <a:ext cx="6447229" cy="4712371"/>
          </a:xfrm>
          <a:prstGeom prst="rect">
            <a:avLst/>
          </a:prstGeom>
        </p:spPr>
      </p:pic>
      <p:sp>
        <p:nvSpPr>
          <p:cNvPr id="3" name="TextBox 2"/>
          <p:cNvSpPr txBox="1"/>
          <p:nvPr/>
        </p:nvSpPr>
        <p:spPr>
          <a:xfrm>
            <a:off x="6796350" y="2895600"/>
            <a:ext cx="2195250" cy="646331"/>
          </a:xfrm>
          <a:prstGeom prst="rect">
            <a:avLst/>
          </a:prstGeom>
          <a:noFill/>
        </p:spPr>
        <p:txBody>
          <a:bodyPr wrap="square" rtlCol="0">
            <a:spAutoFit/>
          </a:bodyPr>
          <a:lstStyle/>
          <a:p>
            <a:r>
              <a:rPr lang="en-US" sz="1200" i="1" dirty="0" smtClean="0"/>
              <a:t>Visualization of Linked </a:t>
            </a:r>
            <a:r>
              <a:rPr lang="en-US" sz="1200" i="1" dirty="0"/>
              <a:t>O</a:t>
            </a:r>
            <a:r>
              <a:rPr lang="en-US" sz="1200" i="1" dirty="0" smtClean="0"/>
              <a:t>pen </a:t>
            </a:r>
            <a:r>
              <a:rPr lang="en-US" sz="1200" i="1" dirty="0"/>
              <a:t>D</a:t>
            </a:r>
            <a:r>
              <a:rPr lang="en-US" sz="1200" i="1" dirty="0" smtClean="0"/>
              <a:t>ata cloud on the Web as of Sep, 2011—from Wikipedia</a:t>
            </a:r>
            <a:endParaRPr lang="en-US" sz="1200" i="1" dirty="0"/>
          </a:p>
        </p:txBody>
      </p:sp>
    </p:spTree>
    <p:extLst>
      <p:ext uri="{BB962C8B-B14F-4D97-AF65-F5344CB8AC3E}">
        <p14:creationId xmlns:p14="http://schemas.microsoft.com/office/powerpoint/2010/main" val="3461062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561DF2B-B89A-1D4B-BD1C-5FB167A0A89A}" type="slidenum">
              <a:rPr lang="en-US" smtClean="0"/>
              <a:pPr/>
              <a:t>4</a:t>
            </a:fld>
            <a:endParaRPr lang="en-US" dirty="0"/>
          </a:p>
        </p:txBody>
      </p:sp>
      <p:sp>
        <p:nvSpPr>
          <p:cNvPr id="12" name="Title 1"/>
          <p:cNvSpPr txBox="1">
            <a:spLocks/>
          </p:cNvSpPr>
          <p:nvPr/>
        </p:nvSpPr>
        <p:spPr>
          <a:xfrm>
            <a:off x="1219200" y="350838"/>
            <a:ext cx="6858000" cy="563562"/>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2800" b="1" kern="1200">
                <a:solidFill>
                  <a:schemeClr val="tx2">
                    <a:lumMod val="75000"/>
                  </a:schemeClr>
                </a:solidFill>
                <a:latin typeface="Lucida Grande CY"/>
                <a:ea typeface="+mj-ea"/>
                <a:cs typeface="Lucida Grande CY"/>
              </a:defRPr>
            </a:lvl1pPr>
          </a:lstStyle>
          <a:p>
            <a:pPr algn="ctr"/>
            <a:r>
              <a:rPr lang="en-US" dirty="0" smtClean="0"/>
              <a:t>Fundamental Problem: Big Data</a:t>
            </a:r>
            <a:endParaRPr lang="en-US" dirty="0"/>
          </a:p>
        </p:txBody>
      </p:sp>
      <p:sp>
        <p:nvSpPr>
          <p:cNvPr id="13" name="Content Placeholder 2"/>
          <p:cNvSpPr>
            <a:spLocks noGrp="1"/>
          </p:cNvSpPr>
          <p:nvPr>
            <p:ph idx="1"/>
          </p:nvPr>
        </p:nvSpPr>
        <p:spPr>
          <a:xfrm>
            <a:off x="381000" y="1295400"/>
            <a:ext cx="8229600" cy="5029200"/>
          </a:xfrm>
        </p:spPr>
        <p:txBody>
          <a:bodyPr>
            <a:normAutofit/>
          </a:bodyPr>
          <a:lstStyle/>
          <a:p>
            <a:pPr marL="457200" lvl="1" indent="0">
              <a:spcAft>
                <a:spcPts val="600"/>
              </a:spcAft>
              <a:buNone/>
            </a:pPr>
            <a:endParaRPr lang="en-US" dirty="0" smtClean="0"/>
          </a:p>
          <a:p>
            <a:pPr>
              <a:spcAft>
                <a:spcPts val="600"/>
              </a:spcAft>
            </a:pPr>
            <a:r>
              <a:rPr lang="en-US" dirty="0" smtClean="0"/>
              <a:t>Finding, interpreting, and integrating the Data </a:t>
            </a:r>
            <a:br>
              <a:rPr lang="en-US" dirty="0" smtClean="0"/>
            </a:br>
            <a:r>
              <a:rPr lang="en-US" b="1" i="1" dirty="0" smtClean="0"/>
              <a:t>you need</a:t>
            </a:r>
            <a:r>
              <a:rPr lang="en-US" i="1" dirty="0" smtClean="0"/>
              <a:t> </a:t>
            </a:r>
            <a:r>
              <a:rPr lang="en-US" dirty="0" smtClean="0"/>
              <a:t>becomes a </a:t>
            </a:r>
            <a:r>
              <a:rPr lang="en-US" dirty="0"/>
              <a:t>B</a:t>
            </a:r>
            <a:r>
              <a:rPr lang="en-US" dirty="0" smtClean="0"/>
              <a:t>ig Challenge</a:t>
            </a:r>
            <a:endParaRPr lang="en-US" sz="2400" b="1" i="1" dirty="0" smtClean="0"/>
          </a:p>
          <a:p>
            <a:pPr marL="457200" lvl="1" indent="0">
              <a:spcAft>
                <a:spcPts val="600"/>
              </a:spcAft>
              <a:buNone/>
            </a:pPr>
            <a:endParaRPr lang="en-US" b="1" i="1" dirty="0" smtClean="0"/>
          </a:p>
        </p:txBody>
      </p:sp>
      <p:pic>
        <p:nvPicPr>
          <p:cNvPr id="15" name="Picture 4" descr="Frus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218112" y="3403600"/>
            <a:ext cx="3392488" cy="2743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232358068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5638"/>
            <a:ext cx="8229600" cy="563562"/>
          </a:xfrm>
        </p:spPr>
        <p:txBody>
          <a:bodyPr/>
          <a:lstStyle/>
          <a:p>
            <a:pPr algn="ctr"/>
            <a:r>
              <a:rPr lang="en-US" dirty="0" smtClean="0">
                <a:latin typeface="Lucida Grande"/>
                <a:cs typeface="Lucida Grande"/>
              </a:rPr>
              <a:t>OWL	 </a:t>
            </a:r>
            <a:br>
              <a:rPr lang="en-US" dirty="0" smtClean="0">
                <a:latin typeface="Lucida Grande"/>
                <a:cs typeface="Lucida Grande"/>
              </a:rPr>
            </a:br>
            <a:r>
              <a:rPr lang="en-US" dirty="0" smtClean="0">
                <a:latin typeface="Lucida Grande"/>
                <a:cs typeface="Lucida Grande"/>
              </a:rPr>
              <a:t>“Web Ontology Language”</a:t>
            </a:r>
          </a:p>
        </p:txBody>
      </p:sp>
      <p:sp>
        <p:nvSpPr>
          <p:cNvPr id="3" name="Content Placeholder 2"/>
          <p:cNvSpPr>
            <a:spLocks noGrp="1"/>
          </p:cNvSpPr>
          <p:nvPr>
            <p:ph idx="1"/>
          </p:nvPr>
        </p:nvSpPr>
        <p:spPr>
          <a:xfrm>
            <a:off x="457200" y="1981200"/>
            <a:ext cx="8686800" cy="5410200"/>
          </a:xfrm>
        </p:spPr>
        <p:txBody>
          <a:bodyPr/>
          <a:lstStyle/>
          <a:p>
            <a:pPr marL="0" indent="0">
              <a:buNone/>
            </a:pPr>
            <a:r>
              <a:rPr lang="en-US" dirty="0" smtClean="0">
                <a:latin typeface="Lucida Grande"/>
                <a:cs typeface="Lucida Grande"/>
              </a:rPr>
              <a:t>W3C recommendation</a:t>
            </a:r>
          </a:p>
          <a:p>
            <a:pPr marL="0" indent="0">
              <a:buNone/>
            </a:pPr>
            <a:r>
              <a:rPr lang="en-US" dirty="0" smtClean="0">
                <a:latin typeface="Lucida Grande"/>
                <a:cs typeface="Lucida Grande"/>
                <a:hlinkClick r:id="rId2"/>
              </a:rPr>
              <a:t>http</a:t>
            </a:r>
            <a:r>
              <a:rPr lang="en-US" dirty="0">
                <a:latin typeface="Lucida Grande"/>
                <a:cs typeface="Lucida Grande"/>
                <a:hlinkClick r:id="rId2"/>
              </a:rPr>
              <a:t>://www.w3.org/TR/owl-features</a:t>
            </a:r>
            <a:r>
              <a:rPr lang="en-US" dirty="0" smtClean="0">
                <a:latin typeface="Lucida Grande"/>
                <a:cs typeface="Lucida Grande"/>
                <a:hlinkClick r:id="rId2"/>
              </a:rPr>
              <a:t>/</a:t>
            </a:r>
            <a:endParaRPr lang="en-US" dirty="0" smtClean="0">
              <a:latin typeface="Lucida Grande"/>
              <a:cs typeface="Lucida Grande"/>
            </a:endParaRPr>
          </a:p>
          <a:p>
            <a:pPr marL="0" indent="0">
              <a:buNone/>
            </a:pPr>
            <a:endParaRPr lang="en-US" dirty="0">
              <a:latin typeface="Lucida Grande"/>
              <a:cs typeface="Lucida Grande"/>
            </a:endParaRPr>
          </a:p>
          <a:p>
            <a:pPr marL="0" indent="0">
              <a:buNone/>
            </a:pPr>
            <a:r>
              <a:rPr lang="en-US" dirty="0" smtClean="0">
                <a:latin typeface="Lucida Grande"/>
                <a:cs typeface="Lucida Grande"/>
              </a:rPr>
              <a:t>Many logical features:</a:t>
            </a:r>
          </a:p>
          <a:p>
            <a:pPr marL="0" indent="0">
              <a:buNone/>
            </a:pPr>
            <a:r>
              <a:rPr lang="en-US" dirty="0" smtClean="0">
                <a:latin typeface="Lucida Grande"/>
                <a:cs typeface="Lucida Grande"/>
              </a:rPr>
              <a:t>Union, equivalence, domain/range constraints</a:t>
            </a:r>
          </a:p>
          <a:p>
            <a:pPr marL="0" indent="0">
              <a:buNone/>
            </a:pPr>
            <a:endParaRPr lang="en-US" dirty="0" smtClean="0">
              <a:latin typeface="Lucida Grande"/>
              <a:cs typeface="Lucida Grande"/>
            </a:endParaRPr>
          </a:p>
          <a:p>
            <a:pPr marL="0" indent="0">
              <a:buNone/>
            </a:pPr>
            <a:r>
              <a:rPr lang="en-US" dirty="0" smtClean="0">
                <a:latin typeface="Lucida Grande"/>
                <a:cs typeface="Lucida Grande"/>
              </a:rPr>
              <a:t>Excellent tutorial:</a:t>
            </a:r>
          </a:p>
          <a:p>
            <a:pPr marL="0" indent="0">
              <a:buNone/>
            </a:pPr>
            <a:r>
              <a:rPr lang="en-US" dirty="0"/>
              <a:t>http://</a:t>
            </a:r>
            <a:r>
              <a:rPr lang="en-US" dirty="0" err="1"/>
              <a:t>owl.cs.manchester.ac.uk</a:t>
            </a:r>
            <a:r>
              <a:rPr lang="en-US" dirty="0"/>
              <a:t>/tutorials/</a:t>
            </a:r>
            <a:r>
              <a:rPr lang="en-US" dirty="0" err="1"/>
              <a:t>protegeowltutorial</a:t>
            </a:r>
            <a:r>
              <a:rPr lang="en-US" dirty="0"/>
              <a:t>/</a:t>
            </a:r>
          </a:p>
          <a:p>
            <a:pPr marL="0" indent="0">
              <a:buNone/>
            </a:pPr>
            <a:endParaRPr lang="en-US" dirty="0">
              <a:latin typeface="Lucida Grande"/>
              <a:cs typeface="Lucida Grande"/>
            </a:endParaRPr>
          </a:p>
          <a:p>
            <a:pPr marL="0" indent="0">
              <a:buNone/>
            </a:pPr>
            <a:endParaRPr lang="en-US" dirty="0">
              <a:latin typeface="Lucida Grande"/>
              <a:cs typeface="Lucida Grande"/>
            </a:endParaRPr>
          </a:p>
          <a:p>
            <a:pPr marL="0" indent="0">
              <a:buNone/>
            </a:pPr>
            <a:endParaRPr lang="en-US" dirty="0" smtClean="0">
              <a:latin typeface="Lucida Grande"/>
              <a:cs typeface="Lucida Grande"/>
            </a:endParaRPr>
          </a:p>
          <a:p>
            <a:pPr marL="0" indent="0">
              <a:buNone/>
            </a:pPr>
            <a:r>
              <a:rPr lang="en-US" dirty="0" smtClean="0">
                <a:latin typeface="Lucida Grande"/>
                <a:cs typeface="Lucida Grande"/>
              </a:rPr>
              <a:t> </a:t>
            </a:r>
            <a:endParaRPr lang="en-US" dirty="0">
              <a:latin typeface="Lucida Grande"/>
              <a:cs typeface="Lucida Grande"/>
            </a:endParaRPr>
          </a:p>
        </p:txBody>
      </p:sp>
      <p:sp>
        <p:nvSpPr>
          <p:cNvPr id="5" name="Slide Number Placeholder 4"/>
          <p:cNvSpPr>
            <a:spLocks noGrp="1"/>
          </p:cNvSpPr>
          <p:nvPr>
            <p:ph type="sldNum" sz="quarter" idx="12"/>
          </p:nvPr>
        </p:nvSpPr>
        <p:spPr/>
        <p:txBody>
          <a:bodyPr/>
          <a:lstStyle/>
          <a:p>
            <a:fld id="{F561DF2B-B89A-1D4B-BD1C-5FB167A0A89A}" type="slidenum">
              <a:rPr lang="en-US" smtClean="0"/>
              <a:pPr/>
              <a:t>40</a:t>
            </a:fld>
            <a:endParaRPr lang="en-US" dirty="0"/>
          </a:p>
        </p:txBody>
      </p:sp>
      <p:pic>
        <p:nvPicPr>
          <p:cNvPr id="8" name="Picture 7" descr="OWL-W3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1435100"/>
            <a:ext cx="1485900" cy="1333500"/>
          </a:xfrm>
          <a:prstGeom prst="rect">
            <a:avLst/>
          </a:prstGeom>
        </p:spPr>
      </p:pic>
    </p:spTree>
    <p:extLst>
      <p:ext uri="{BB962C8B-B14F-4D97-AF65-F5344CB8AC3E}">
        <p14:creationId xmlns:p14="http://schemas.microsoft.com/office/powerpoint/2010/main" val="67121252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ln/>
        </p:spPr>
        <p:txBody>
          <a:bodyPr/>
          <a:lstStyle/>
          <a:p>
            <a:r>
              <a:rPr lang="en-US"/>
              <a:t>What is an ontology?</a:t>
            </a:r>
          </a:p>
        </p:txBody>
      </p:sp>
      <p:pic>
        <p:nvPicPr>
          <p:cNvPr id="85006" name="Picture 14" descr="slides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600" y="3049588"/>
            <a:ext cx="3152775" cy="180975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3794125" y="2800350"/>
            <a:ext cx="4173538" cy="3465513"/>
            <a:chOff x="3794125" y="2800350"/>
            <a:chExt cx="4173538" cy="3465513"/>
          </a:xfrm>
        </p:grpSpPr>
        <p:pic>
          <p:nvPicPr>
            <p:cNvPr id="85005" name="Picture 13" descr="slides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75" y="2800350"/>
              <a:ext cx="3443288" cy="3465513"/>
            </a:xfrm>
            <a:prstGeom prst="rect">
              <a:avLst/>
            </a:prstGeom>
            <a:noFill/>
            <a:extLst>
              <a:ext uri="{909E8E84-426E-40dd-AFC4-6F175D3DCCD1}">
                <a14:hiddenFill xmlns:a14="http://schemas.microsoft.com/office/drawing/2010/main">
                  <a:solidFill>
                    <a:srgbClr val="FFFFFF"/>
                  </a:solidFill>
                </a14:hiddenFill>
              </a:ext>
            </a:extLst>
          </p:spPr>
        </p:pic>
        <p:pic>
          <p:nvPicPr>
            <p:cNvPr id="85007" name="Picture 15" descr="slides_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4125" y="3657600"/>
              <a:ext cx="2620963" cy="1565275"/>
            </a:xfrm>
            <a:prstGeom prst="rect">
              <a:avLst/>
            </a:prstGeom>
            <a:noFill/>
            <a:extLst>
              <a:ext uri="{909E8E84-426E-40dd-AFC4-6F175D3DCCD1}">
                <a14:hiddenFill xmlns:a14="http://schemas.microsoft.com/office/drawing/2010/main">
                  <a:solidFill>
                    <a:srgbClr val="FFFFFF"/>
                  </a:solidFill>
                </a14:hiddenFill>
              </a:ext>
            </a:extLst>
          </p:spPr>
        </p:pic>
      </p:grpSp>
      <p:sp>
        <p:nvSpPr>
          <p:cNvPr id="85009" name="Rectangle 17"/>
          <p:cNvSpPr>
            <a:spLocks noChangeArrowheads="1"/>
          </p:cNvSpPr>
          <p:nvPr/>
        </p:nvSpPr>
        <p:spPr bwMode="auto">
          <a:xfrm>
            <a:off x="549275" y="1211263"/>
            <a:ext cx="73025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400">
                <a:latin typeface="Century Gothic" charset="0"/>
              </a:rPr>
              <a:t>Generally, a formal specification of concepts, and the relationships that may exist between those concepts.</a:t>
            </a:r>
          </a:p>
        </p:txBody>
      </p:sp>
    </p:spTree>
    <p:extLst>
      <p:ext uri="{BB962C8B-B14F-4D97-AF65-F5344CB8AC3E}">
        <p14:creationId xmlns:p14="http://schemas.microsoft.com/office/powerpoint/2010/main" val="1295366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ln/>
        </p:spPr>
        <p:txBody>
          <a:bodyPr/>
          <a:lstStyle/>
          <a:p>
            <a:r>
              <a:rPr lang="en-US"/>
              <a:t>How can ontologies help?</a:t>
            </a:r>
          </a:p>
        </p:txBody>
      </p:sp>
      <p:sp>
        <p:nvSpPr>
          <p:cNvPr id="94211" name="Rectangle 3"/>
          <p:cNvSpPr>
            <a:spLocks noGrp="1" noChangeArrowheads="1"/>
          </p:cNvSpPr>
          <p:nvPr>
            <p:ph type="body" idx="1"/>
          </p:nvPr>
        </p:nvSpPr>
        <p:spPr>
          <a:xfrm>
            <a:off x="411163" y="1087438"/>
            <a:ext cx="5830887" cy="3205162"/>
          </a:xfrm>
        </p:spPr>
        <p:txBody>
          <a:bodyPr/>
          <a:lstStyle/>
          <a:p>
            <a:r>
              <a:rPr lang="en-US" sz="2800"/>
              <a:t>Classification and </a:t>
            </a:r>
            <a:r>
              <a:rPr lang="ja-JP" altLang="en-US" sz="2800">
                <a:latin typeface="Arial"/>
              </a:rPr>
              <a:t>“</a:t>
            </a:r>
            <a:r>
              <a:rPr lang="en-US" sz="2800"/>
              <a:t>reasoning</a:t>
            </a:r>
            <a:r>
              <a:rPr lang="ja-JP" altLang="en-US" sz="2800">
                <a:latin typeface="Arial"/>
              </a:rPr>
              <a:t>”</a:t>
            </a:r>
            <a:endParaRPr lang="en-US" sz="2800"/>
          </a:p>
          <a:p>
            <a:pPr lvl="1"/>
            <a:r>
              <a:rPr lang="en-US" sz="1800"/>
              <a:t>New </a:t>
            </a:r>
            <a:r>
              <a:rPr lang="ja-JP" altLang="en-US" sz="1800">
                <a:latin typeface="Arial"/>
              </a:rPr>
              <a:t>“</a:t>
            </a:r>
            <a:r>
              <a:rPr lang="en-US" sz="1800"/>
              <a:t>facts</a:t>
            </a:r>
            <a:r>
              <a:rPr lang="ja-JP" altLang="en-US" sz="1800">
                <a:latin typeface="Arial"/>
              </a:rPr>
              <a:t>”</a:t>
            </a:r>
            <a:r>
              <a:rPr lang="en-US" sz="1800"/>
              <a:t> derived from ontology</a:t>
            </a:r>
          </a:p>
          <a:p>
            <a:pPr lvl="1"/>
            <a:r>
              <a:rPr lang="en-US" sz="1800"/>
              <a:t>Potential emergence</a:t>
            </a:r>
            <a:endParaRPr lang="en-US" sz="2400"/>
          </a:p>
        </p:txBody>
      </p:sp>
      <p:pic>
        <p:nvPicPr>
          <p:cNvPr id="94230" name="Picture 22" descr="slides_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163" y="2133600"/>
            <a:ext cx="6092825" cy="3049588"/>
          </a:xfrm>
          <a:prstGeom prst="rect">
            <a:avLst/>
          </a:prstGeom>
          <a:noFill/>
          <a:extLst>
            <a:ext uri="{909E8E84-426E-40dd-AFC4-6F175D3DCCD1}">
              <a14:hiddenFill xmlns:a14="http://schemas.microsoft.com/office/drawing/2010/main">
                <a:solidFill>
                  <a:srgbClr val="FFFFFF"/>
                </a:solidFill>
              </a14:hiddenFill>
            </a:ext>
          </a:extLst>
        </p:spPr>
      </p:pic>
      <p:grpSp>
        <p:nvGrpSpPr>
          <p:cNvPr id="94245" name="Group 37"/>
          <p:cNvGrpSpPr>
            <a:grpSpLocks/>
          </p:cNvGrpSpPr>
          <p:nvPr/>
        </p:nvGrpSpPr>
        <p:grpSpPr bwMode="auto">
          <a:xfrm>
            <a:off x="2085975" y="3860822"/>
            <a:ext cx="6027748" cy="2546350"/>
            <a:chOff x="1378" y="2616"/>
            <a:chExt cx="3797" cy="1604"/>
          </a:xfrm>
        </p:grpSpPr>
        <p:sp>
          <p:nvSpPr>
            <p:cNvPr id="94233" name="Line 25"/>
            <p:cNvSpPr>
              <a:spLocks noChangeShapeType="1"/>
            </p:cNvSpPr>
            <p:nvPr/>
          </p:nvSpPr>
          <p:spPr bwMode="auto">
            <a:xfrm flipV="1">
              <a:off x="3088" y="2826"/>
              <a:ext cx="1128" cy="695"/>
            </a:xfrm>
            <a:prstGeom prst="line">
              <a:avLst/>
            </a:prstGeom>
            <a:noFill/>
            <a:ln w="25400">
              <a:solidFill>
                <a:srgbClr val="CC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4235" name="Oval 27"/>
            <p:cNvSpPr>
              <a:spLocks noChangeArrowheads="1"/>
            </p:cNvSpPr>
            <p:nvPr/>
          </p:nvSpPr>
          <p:spPr bwMode="auto">
            <a:xfrm>
              <a:off x="4242" y="2616"/>
              <a:ext cx="933" cy="235"/>
            </a:xfrm>
            <a:prstGeom prst="ellipse">
              <a:avLst/>
            </a:prstGeom>
            <a:noFill/>
            <a:ln w="25400">
              <a:solidFill>
                <a:srgbClr val="CC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4237" name="AutoShape 29"/>
            <p:cNvSpPr>
              <a:spLocks noChangeArrowheads="1"/>
            </p:cNvSpPr>
            <p:nvPr/>
          </p:nvSpPr>
          <p:spPr bwMode="auto">
            <a:xfrm>
              <a:off x="1378" y="3528"/>
              <a:ext cx="3035" cy="692"/>
            </a:xfrm>
            <a:prstGeom prst="roundRect">
              <a:avLst>
                <a:gd name="adj" fmla="val 16667"/>
              </a:avLst>
            </a:prstGeom>
            <a:noFill/>
            <a:ln w="31750">
              <a:solidFill>
                <a:srgbClr val="CC66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4240" name="Rectangle 32"/>
            <p:cNvSpPr>
              <a:spLocks noChangeArrowheads="1"/>
            </p:cNvSpPr>
            <p:nvPr/>
          </p:nvSpPr>
          <p:spPr bwMode="auto">
            <a:xfrm>
              <a:off x="1437" y="3620"/>
              <a:ext cx="3033"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400"/>
                <a:t>ArealDensity requires knowledge of Area and Abundance</a:t>
              </a:r>
            </a:p>
          </p:txBody>
        </p:sp>
      </p:grpSp>
      <p:grpSp>
        <p:nvGrpSpPr>
          <p:cNvPr id="94248" name="Group 40"/>
          <p:cNvGrpSpPr>
            <a:grpSpLocks/>
          </p:cNvGrpSpPr>
          <p:nvPr/>
        </p:nvGrpSpPr>
        <p:grpSpPr bwMode="auto">
          <a:xfrm>
            <a:off x="2584451" y="3856039"/>
            <a:ext cx="3525838" cy="1446213"/>
            <a:chOff x="1556" y="2597"/>
            <a:chExt cx="2221" cy="911"/>
          </a:xfrm>
        </p:grpSpPr>
        <p:sp>
          <p:nvSpPr>
            <p:cNvPr id="94241" name="Line 33"/>
            <p:cNvSpPr>
              <a:spLocks noChangeShapeType="1"/>
            </p:cNvSpPr>
            <p:nvPr/>
          </p:nvSpPr>
          <p:spPr bwMode="auto">
            <a:xfrm flipH="1" flipV="1">
              <a:off x="1961" y="2864"/>
              <a:ext cx="448" cy="638"/>
            </a:xfrm>
            <a:prstGeom prst="line">
              <a:avLst/>
            </a:prstGeom>
            <a:noFill/>
            <a:ln w="25400">
              <a:solidFill>
                <a:srgbClr val="CC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4242" name="Oval 34"/>
            <p:cNvSpPr>
              <a:spLocks noChangeArrowheads="1"/>
            </p:cNvSpPr>
            <p:nvPr/>
          </p:nvSpPr>
          <p:spPr bwMode="auto">
            <a:xfrm>
              <a:off x="1556" y="2597"/>
              <a:ext cx="933" cy="235"/>
            </a:xfrm>
            <a:prstGeom prst="ellipse">
              <a:avLst/>
            </a:prstGeom>
            <a:noFill/>
            <a:ln w="25400">
              <a:solidFill>
                <a:srgbClr val="CC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4246" name="Line 38"/>
            <p:cNvSpPr>
              <a:spLocks noChangeShapeType="1"/>
            </p:cNvSpPr>
            <p:nvPr/>
          </p:nvSpPr>
          <p:spPr bwMode="auto">
            <a:xfrm flipV="1">
              <a:off x="2881" y="2846"/>
              <a:ext cx="270" cy="662"/>
            </a:xfrm>
            <a:prstGeom prst="line">
              <a:avLst/>
            </a:prstGeom>
            <a:noFill/>
            <a:ln w="25400">
              <a:solidFill>
                <a:srgbClr val="CC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4247" name="Oval 39"/>
            <p:cNvSpPr>
              <a:spLocks noChangeArrowheads="1"/>
            </p:cNvSpPr>
            <p:nvPr/>
          </p:nvSpPr>
          <p:spPr bwMode="auto">
            <a:xfrm>
              <a:off x="2844" y="2603"/>
              <a:ext cx="933" cy="235"/>
            </a:xfrm>
            <a:prstGeom prst="ellipse">
              <a:avLst/>
            </a:prstGeom>
            <a:noFill/>
            <a:ln w="25400">
              <a:solidFill>
                <a:srgbClr val="CC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344953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499"/>
                                          </p:stCondLst>
                                        </p:cTn>
                                        <p:tgtEl>
                                          <p:spTgt spid="942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ln/>
        </p:spPr>
        <p:txBody>
          <a:bodyPr/>
          <a:lstStyle/>
          <a:p>
            <a:r>
              <a:rPr lang="en-US"/>
              <a:t>How can ontologies help?</a:t>
            </a:r>
          </a:p>
        </p:txBody>
      </p:sp>
      <p:sp>
        <p:nvSpPr>
          <p:cNvPr id="141315" name="Rectangle 3"/>
          <p:cNvSpPr>
            <a:spLocks noGrp="1" noChangeArrowheads="1"/>
          </p:cNvSpPr>
          <p:nvPr>
            <p:ph type="body" idx="1"/>
          </p:nvPr>
        </p:nvSpPr>
        <p:spPr>
          <a:xfrm>
            <a:off x="411163" y="1087438"/>
            <a:ext cx="5830887" cy="3205162"/>
          </a:xfrm>
        </p:spPr>
        <p:txBody>
          <a:bodyPr/>
          <a:lstStyle/>
          <a:p>
            <a:r>
              <a:rPr lang="en-US" sz="2800">
                <a:solidFill>
                  <a:schemeClr val="bg2"/>
                </a:solidFill>
              </a:rPr>
              <a:t>Classification and </a:t>
            </a:r>
            <a:r>
              <a:rPr lang="ja-JP" altLang="en-US" sz="2800">
                <a:solidFill>
                  <a:schemeClr val="bg2"/>
                </a:solidFill>
                <a:latin typeface="Arial"/>
              </a:rPr>
              <a:t>“</a:t>
            </a:r>
            <a:r>
              <a:rPr lang="en-US" sz="2800">
                <a:solidFill>
                  <a:schemeClr val="bg2"/>
                </a:solidFill>
              </a:rPr>
              <a:t>reasoning</a:t>
            </a:r>
            <a:r>
              <a:rPr lang="ja-JP" altLang="en-US" sz="2800">
                <a:solidFill>
                  <a:schemeClr val="bg2"/>
                </a:solidFill>
                <a:latin typeface="Arial"/>
              </a:rPr>
              <a:t>”</a:t>
            </a:r>
            <a:endParaRPr lang="en-US" sz="2800">
              <a:solidFill>
                <a:schemeClr val="bg2"/>
              </a:solidFill>
            </a:endParaRPr>
          </a:p>
          <a:p>
            <a:r>
              <a:rPr lang="en-US" sz="2800"/>
              <a:t>Data discovery</a:t>
            </a:r>
          </a:p>
          <a:p>
            <a:pPr lvl="1"/>
            <a:r>
              <a:rPr lang="en-US" sz="2000"/>
              <a:t>Finding relevant data sets</a:t>
            </a:r>
          </a:p>
          <a:p>
            <a:pPr lvl="1"/>
            <a:r>
              <a:rPr lang="en-US" sz="2000"/>
              <a:t>Understanding data set content</a:t>
            </a:r>
          </a:p>
          <a:p>
            <a:endParaRPr lang="en-US" sz="2800"/>
          </a:p>
        </p:txBody>
      </p:sp>
      <p:pic>
        <p:nvPicPr>
          <p:cNvPr id="141329" name="Picture 17" descr="slides_1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325" y="2489200"/>
            <a:ext cx="5276850" cy="3971925"/>
          </a:xfrm>
          <a:prstGeom prst="rect">
            <a:avLst/>
          </a:prstGeom>
          <a:noFill/>
          <a:extLst>
            <a:ext uri="{909E8E84-426E-40dd-AFC4-6F175D3DCCD1}">
              <a14:hiddenFill xmlns:a14="http://schemas.microsoft.com/office/drawing/2010/main">
                <a:solidFill>
                  <a:srgbClr val="FFFFFF"/>
                </a:solidFill>
              </a14:hiddenFill>
            </a:ext>
          </a:extLst>
        </p:spPr>
      </p:pic>
      <p:sp>
        <p:nvSpPr>
          <p:cNvPr id="141331" name="AutoShape 19"/>
          <p:cNvSpPr>
            <a:spLocks noChangeArrowheads="1"/>
          </p:cNvSpPr>
          <p:nvPr/>
        </p:nvSpPr>
        <p:spPr bwMode="auto">
          <a:xfrm>
            <a:off x="3522663" y="3863975"/>
            <a:ext cx="1643062" cy="568325"/>
          </a:xfrm>
          <a:prstGeom prst="roundRect">
            <a:avLst>
              <a:gd name="adj" fmla="val 16667"/>
            </a:avLst>
          </a:prstGeom>
          <a:noFill/>
          <a:ln w="31750">
            <a:solidFill>
              <a:srgbClr val="CC66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935163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7" name="Picture 37" descr="slides_1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2113" y="3294063"/>
            <a:ext cx="4929187" cy="3551237"/>
          </a:xfrm>
          <a:prstGeom prst="rect">
            <a:avLst/>
          </a:prstGeom>
          <a:noFill/>
          <a:extLst>
            <a:ext uri="{909E8E84-426E-40dd-AFC4-6F175D3DCCD1}">
              <a14:hiddenFill xmlns:a14="http://schemas.microsoft.com/office/drawing/2010/main">
                <a:solidFill>
                  <a:srgbClr val="FFFFFF"/>
                </a:solidFill>
              </a14:hiddenFill>
            </a:ext>
          </a:extLst>
        </p:spPr>
      </p:pic>
      <p:sp>
        <p:nvSpPr>
          <p:cNvPr id="143362" name="Rectangle 2"/>
          <p:cNvSpPr>
            <a:spLocks noGrp="1" noChangeArrowheads="1"/>
          </p:cNvSpPr>
          <p:nvPr>
            <p:ph type="title"/>
          </p:nvPr>
        </p:nvSpPr>
        <p:spPr>
          <a:ln/>
        </p:spPr>
        <p:txBody>
          <a:bodyPr/>
          <a:lstStyle/>
          <a:p>
            <a:r>
              <a:rPr lang="en-US"/>
              <a:t>How can ontologies help?</a:t>
            </a:r>
          </a:p>
        </p:txBody>
      </p:sp>
      <p:sp>
        <p:nvSpPr>
          <p:cNvPr id="143363" name="Rectangle 3"/>
          <p:cNvSpPr>
            <a:spLocks noGrp="1" noChangeArrowheads="1"/>
          </p:cNvSpPr>
          <p:nvPr>
            <p:ph type="body" idx="1"/>
          </p:nvPr>
        </p:nvSpPr>
        <p:spPr>
          <a:xfrm>
            <a:off x="411163" y="1087438"/>
            <a:ext cx="6129337" cy="2595562"/>
          </a:xfrm>
        </p:spPr>
        <p:txBody>
          <a:bodyPr/>
          <a:lstStyle/>
          <a:p>
            <a:pPr>
              <a:lnSpc>
                <a:spcPct val="90000"/>
              </a:lnSpc>
            </a:pPr>
            <a:r>
              <a:rPr lang="en-US" sz="2800">
                <a:solidFill>
                  <a:schemeClr val="bg2"/>
                </a:solidFill>
              </a:rPr>
              <a:t>Classification and </a:t>
            </a:r>
            <a:r>
              <a:rPr lang="ja-JP" altLang="en-US" sz="2800">
                <a:solidFill>
                  <a:schemeClr val="bg2"/>
                </a:solidFill>
                <a:latin typeface="Arial"/>
              </a:rPr>
              <a:t>“</a:t>
            </a:r>
            <a:r>
              <a:rPr lang="en-US" sz="2800">
                <a:solidFill>
                  <a:schemeClr val="bg2"/>
                </a:solidFill>
              </a:rPr>
              <a:t>reasoning</a:t>
            </a:r>
            <a:r>
              <a:rPr lang="ja-JP" altLang="en-US" sz="2800">
                <a:solidFill>
                  <a:schemeClr val="bg2"/>
                </a:solidFill>
                <a:latin typeface="Arial"/>
              </a:rPr>
              <a:t>”</a:t>
            </a:r>
            <a:endParaRPr lang="en-US" sz="2800">
              <a:solidFill>
                <a:schemeClr val="bg2"/>
              </a:solidFill>
            </a:endParaRPr>
          </a:p>
          <a:p>
            <a:pPr>
              <a:lnSpc>
                <a:spcPct val="90000"/>
              </a:lnSpc>
            </a:pPr>
            <a:r>
              <a:rPr lang="en-US" sz="2800">
                <a:solidFill>
                  <a:schemeClr val="bg2"/>
                </a:solidFill>
              </a:rPr>
              <a:t>Data discovery</a:t>
            </a:r>
            <a:endParaRPr lang="en-US" sz="2800"/>
          </a:p>
          <a:p>
            <a:pPr>
              <a:lnSpc>
                <a:spcPct val="90000"/>
              </a:lnSpc>
            </a:pPr>
            <a:r>
              <a:rPr lang="en-US" sz="2800"/>
              <a:t>Integration/merge</a:t>
            </a:r>
          </a:p>
          <a:p>
            <a:pPr lvl="1">
              <a:lnSpc>
                <a:spcPct val="90000"/>
              </a:lnSpc>
            </a:pPr>
            <a:r>
              <a:rPr lang="en-US" sz="2000"/>
              <a:t>Concept mapping</a:t>
            </a:r>
          </a:p>
          <a:p>
            <a:pPr lvl="1">
              <a:lnSpc>
                <a:spcPct val="90000"/>
              </a:lnSpc>
            </a:pPr>
            <a:r>
              <a:rPr lang="en-US" sz="2000"/>
              <a:t>Units conversion</a:t>
            </a:r>
          </a:p>
          <a:p>
            <a:pPr lvl="1">
              <a:lnSpc>
                <a:spcPct val="90000"/>
              </a:lnSpc>
            </a:pPr>
            <a:r>
              <a:rPr lang="en-US" sz="2000"/>
              <a:t>Spatial &amp; temporal scaling</a:t>
            </a:r>
          </a:p>
          <a:p>
            <a:pPr>
              <a:lnSpc>
                <a:spcPct val="90000"/>
              </a:lnSpc>
            </a:pPr>
            <a:endParaRPr lang="en-US" sz="2800"/>
          </a:p>
        </p:txBody>
      </p:sp>
      <p:pic>
        <p:nvPicPr>
          <p:cNvPr id="143379" name="Picture 19" descr="slides_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3725863"/>
            <a:ext cx="2679700" cy="2325687"/>
          </a:xfrm>
          <a:prstGeom prst="rect">
            <a:avLst/>
          </a:prstGeom>
          <a:noFill/>
          <a:extLst>
            <a:ext uri="{909E8E84-426E-40dd-AFC4-6F175D3DCCD1}">
              <a14:hiddenFill xmlns:a14="http://schemas.microsoft.com/office/drawing/2010/main">
                <a:solidFill>
                  <a:srgbClr val="FFFFFF"/>
                </a:solidFill>
              </a14:hiddenFill>
            </a:ext>
          </a:extLst>
        </p:spPr>
      </p:pic>
      <p:grpSp>
        <p:nvGrpSpPr>
          <p:cNvPr id="143398" name="Group 38"/>
          <p:cNvGrpSpPr>
            <a:grpSpLocks/>
          </p:cNvGrpSpPr>
          <p:nvPr/>
        </p:nvGrpSpPr>
        <p:grpSpPr bwMode="auto">
          <a:xfrm>
            <a:off x="2098675" y="3416300"/>
            <a:ext cx="3736975" cy="996950"/>
            <a:chOff x="1330" y="2328"/>
            <a:chExt cx="2354" cy="628"/>
          </a:xfrm>
        </p:grpSpPr>
        <p:sp>
          <p:nvSpPr>
            <p:cNvPr id="143381" name="Line 21"/>
            <p:cNvSpPr>
              <a:spLocks noChangeShapeType="1"/>
            </p:cNvSpPr>
            <p:nvPr/>
          </p:nvSpPr>
          <p:spPr bwMode="auto">
            <a:xfrm flipV="1">
              <a:off x="1330" y="2457"/>
              <a:ext cx="1494" cy="194"/>
            </a:xfrm>
            <a:prstGeom prst="line">
              <a:avLst/>
            </a:prstGeom>
            <a:noFill/>
            <a:ln w="25400">
              <a:solidFill>
                <a:srgbClr val="CC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3382" name="Oval 22"/>
            <p:cNvSpPr>
              <a:spLocks noChangeArrowheads="1"/>
            </p:cNvSpPr>
            <p:nvPr/>
          </p:nvSpPr>
          <p:spPr bwMode="auto">
            <a:xfrm>
              <a:off x="2848" y="2721"/>
              <a:ext cx="835" cy="235"/>
            </a:xfrm>
            <a:prstGeom prst="ellipse">
              <a:avLst/>
            </a:prstGeom>
            <a:noFill/>
            <a:ln w="25400">
              <a:solidFill>
                <a:srgbClr val="CC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3383" name="Line 23"/>
            <p:cNvSpPr>
              <a:spLocks noChangeShapeType="1"/>
            </p:cNvSpPr>
            <p:nvPr/>
          </p:nvSpPr>
          <p:spPr bwMode="auto">
            <a:xfrm flipV="1">
              <a:off x="2138" y="2848"/>
              <a:ext cx="680" cy="99"/>
            </a:xfrm>
            <a:prstGeom prst="line">
              <a:avLst/>
            </a:prstGeom>
            <a:noFill/>
            <a:ln w="25400">
              <a:solidFill>
                <a:srgbClr val="CC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3384" name="Oval 24"/>
            <p:cNvSpPr>
              <a:spLocks noChangeArrowheads="1"/>
            </p:cNvSpPr>
            <p:nvPr/>
          </p:nvSpPr>
          <p:spPr bwMode="auto">
            <a:xfrm>
              <a:off x="2849" y="2328"/>
              <a:ext cx="835" cy="235"/>
            </a:xfrm>
            <a:prstGeom prst="ellipse">
              <a:avLst/>
            </a:prstGeom>
            <a:noFill/>
            <a:ln w="25400">
              <a:solidFill>
                <a:srgbClr val="CC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43399" name="Group 39"/>
          <p:cNvGrpSpPr>
            <a:grpSpLocks/>
          </p:cNvGrpSpPr>
          <p:nvPr/>
        </p:nvGrpSpPr>
        <p:grpSpPr bwMode="auto">
          <a:xfrm>
            <a:off x="2087563" y="3922713"/>
            <a:ext cx="3690937" cy="1103312"/>
            <a:chOff x="1323" y="2647"/>
            <a:chExt cx="2325" cy="695"/>
          </a:xfrm>
        </p:grpSpPr>
        <p:sp>
          <p:nvSpPr>
            <p:cNvPr id="143385" name="Line 25"/>
            <p:cNvSpPr>
              <a:spLocks noChangeShapeType="1"/>
            </p:cNvSpPr>
            <p:nvPr/>
          </p:nvSpPr>
          <p:spPr bwMode="auto">
            <a:xfrm>
              <a:off x="2131" y="3122"/>
              <a:ext cx="663" cy="120"/>
            </a:xfrm>
            <a:prstGeom prst="line">
              <a:avLst/>
            </a:prstGeom>
            <a:noFill/>
            <a:ln w="25400">
              <a:solidFill>
                <a:srgbClr val="CC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3387" name="Line 27"/>
            <p:cNvSpPr>
              <a:spLocks noChangeShapeType="1"/>
            </p:cNvSpPr>
            <p:nvPr/>
          </p:nvSpPr>
          <p:spPr bwMode="auto">
            <a:xfrm>
              <a:off x="1323" y="2647"/>
              <a:ext cx="1484" cy="529"/>
            </a:xfrm>
            <a:prstGeom prst="line">
              <a:avLst/>
            </a:prstGeom>
            <a:noFill/>
            <a:ln w="25400">
              <a:solidFill>
                <a:srgbClr val="CC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3388" name="Oval 28"/>
            <p:cNvSpPr>
              <a:spLocks noChangeArrowheads="1"/>
            </p:cNvSpPr>
            <p:nvPr/>
          </p:nvSpPr>
          <p:spPr bwMode="auto">
            <a:xfrm>
              <a:off x="2813" y="3107"/>
              <a:ext cx="835" cy="235"/>
            </a:xfrm>
            <a:prstGeom prst="ellipse">
              <a:avLst/>
            </a:prstGeom>
            <a:noFill/>
            <a:ln w="25400">
              <a:solidFill>
                <a:srgbClr val="CC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43400" name="Group 40"/>
          <p:cNvGrpSpPr>
            <a:grpSpLocks/>
          </p:cNvGrpSpPr>
          <p:nvPr/>
        </p:nvGrpSpPr>
        <p:grpSpPr bwMode="auto">
          <a:xfrm>
            <a:off x="2103438" y="3960813"/>
            <a:ext cx="3663950" cy="2300287"/>
            <a:chOff x="1333" y="2671"/>
            <a:chExt cx="2308" cy="1449"/>
          </a:xfrm>
        </p:grpSpPr>
        <p:sp>
          <p:nvSpPr>
            <p:cNvPr id="143386" name="Oval 26"/>
            <p:cNvSpPr>
              <a:spLocks noChangeArrowheads="1"/>
            </p:cNvSpPr>
            <p:nvPr/>
          </p:nvSpPr>
          <p:spPr bwMode="auto">
            <a:xfrm>
              <a:off x="2796" y="3494"/>
              <a:ext cx="835" cy="235"/>
            </a:xfrm>
            <a:prstGeom prst="ellipse">
              <a:avLst/>
            </a:prstGeom>
            <a:noFill/>
            <a:ln w="25400">
              <a:solidFill>
                <a:srgbClr val="CC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3392" name="Line 32"/>
            <p:cNvSpPr>
              <a:spLocks noChangeShapeType="1"/>
            </p:cNvSpPr>
            <p:nvPr/>
          </p:nvSpPr>
          <p:spPr bwMode="auto">
            <a:xfrm>
              <a:off x="1895" y="3104"/>
              <a:ext cx="972" cy="836"/>
            </a:xfrm>
            <a:prstGeom prst="line">
              <a:avLst/>
            </a:prstGeom>
            <a:noFill/>
            <a:ln w="25400">
              <a:solidFill>
                <a:srgbClr val="CC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3393" name="Line 33"/>
            <p:cNvSpPr>
              <a:spLocks noChangeShapeType="1"/>
            </p:cNvSpPr>
            <p:nvPr/>
          </p:nvSpPr>
          <p:spPr bwMode="auto">
            <a:xfrm>
              <a:off x="1333" y="2671"/>
              <a:ext cx="1527" cy="852"/>
            </a:xfrm>
            <a:prstGeom prst="line">
              <a:avLst/>
            </a:prstGeom>
            <a:noFill/>
            <a:ln w="25400">
              <a:solidFill>
                <a:srgbClr val="CC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3394" name="Oval 34"/>
            <p:cNvSpPr>
              <a:spLocks noChangeArrowheads="1"/>
            </p:cNvSpPr>
            <p:nvPr/>
          </p:nvSpPr>
          <p:spPr bwMode="auto">
            <a:xfrm>
              <a:off x="2806" y="3885"/>
              <a:ext cx="835" cy="235"/>
            </a:xfrm>
            <a:prstGeom prst="ellipse">
              <a:avLst/>
            </a:prstGeom>
            <a:noFill/>
            <a:ln w="25400">
              <a:solidFill>
                <a:srgbClr val="CC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260611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ln/>
        </p:spPr>
        <p:txBody>
          <a:bodyPr/>
          <a:lstStyle/>
          <a:p>
            <a:r>
              <a:rPr lang="en-US"/>
              <a:t>How can ontologies help?</a:t>
            </a:r>
          </a:p>
        </p:txBody>
      </p:sp>
      <p:sp>
        <p:nvSpPr>
          <p:cNvPr id="145411" name="Rectangle 3"/>
          <p:cNvSpPr>
            <a:spLocks noGrp="1" noChangeArrowheads="1"/>
          </p:cNvSpPr>
          <p:nvPr>
            <p:ph type="body" idx="1"/>
          </p:nvPr>
        </p:nvSpPr>
        <p:spPr>
          <a:xfrm>
            <a:off x="411163" y="1087438"/>
            <a:ext cx="5864225" cy="3536950"/>
          </a:xfrm>
        </p:spPr>
        <p:txBody>
          <a:bodyPr/>
          <a:lstStyle/>
          <a:p>
            <a:pPr>
              <a:lnSpc>
                <a:spcPct val="90000"/>
              </a:lnSpc>
            </a:pPr>
            <a:r>
              <a:rPr lang="en-US" sz="2800">
                <a:solidFill>
                  <a:schemeClr val="bg2"/>
                </a:solidFill>
              </a:rPr>
              <a:t>Classification and </a:t>
            </a:r>
            <a:r>
              <a:rPr lang="ja-JP" altLang="en-US" sz="2800">
                <a:solidFill>
                  <a:schemeClr val="bg2"/>
                </a:solidFill>
                <a:latin typeface="Arial"/>
              </a:rPr>
              <a:t>“</a:t>
            </a:r>
            <a:r>
              <a:rPr lang="en-US" sz="2800">
                <a:solidFill>
                  <a:schemeClr val="bg2"/>
                </a:solidFill>
              </a:rPr>
              <a:t>reasoning</a:t>
            </a:r>
            <a:r>
              <a:rPr lang="ja-JP" altLang="en-US" sz="2800">
                <a:solidFill>
                  <a:schemeClr val="bg2"/>
                </a:solidFill>
                <a:latin typeface="Arial"/>
              </a:rPr>
              <a:t>”</a:t>
            </a:r>
            <a:endParaRPr lang="en-US" sz="2800">
              <a:solidFill>
                <a:schemeClr val="bg2"/>
              </a:solidFill>
            </a:endParaRPr>
          </a:p>
          <a:p>
            <a:pPr>
              <a:lnSpc>
                <a:spcPct val="90000"/>
              </a:lnSpc>
            </a:pPr>
            <a:r>
              <a:rPr lang="en-US" sz="2800">
                <a:solidFill>
                  <a:schemeClr val="bg2"/>
                </a:solidFill>
              </a:rPr>
              <a:t>Data discovery</a:t>
            </a:r>
          </a:p>
          <a:p>
            <a:pPr>
              <a:lnSpc>
                <a:spcPct val="90000"/>
              </a:lnSpc>
            </a:pPr>
            <a:r>
              <a:rPr lang="en-US" sz="2800">
                <a:solidFill>
                  <a:schemeClr val="bg2"/>
                </a:solidFill>
              </a:rPr>
              <a:t>Integration/merge</a:t>
            </a:r>
            <a:endParaRPr lang="en-US" sz="2800"/>
          </a:p>
          <a:p>
            <a:pPr>
              <a:lnSpc>
                <a:spcPct val="90000"/>
              </a:lnSpc>
            </a:pPr>
            <a:r>
              <a:rPr lang="en-US" sz="2800"/>
              <a:t>Analytical assistance</a:t>
            </a:r>
          </a:p>
          <a:p>
            <a:pPr lvl="1">
              <a:lnSpc>
                <a:spcPct val="90000"/>
              </a:lnSpc>
            </a:pPr>
            <a:r>
              <a:rPr lang="en-US" sz="2000"/>
              <a:t>Statistical inference</a:t>
            </a:r>
          </a:p>
          <a:p>
            <a:pPr lvl="1">
              <a:lnSpc>
                <a:spcPct val="90000"/>
              </a:lnSpc>
            </a:pPr>
            <a:r>
              <a:rPr lang="en-US" sz="2000"/>
              <a:t>Data types</a:t>
            </a:r>
          </a:p>
          <a:p>
            <a:pPr lvl="1">
              <a:lnSpc>
                <a:spcPct val="90000"/>
              </a:lnSpc>
            </a:pPr>
            <a:r>
              <a:rPr lang="en-US" sz="2000"/>
              <a:t>Data transformations</a:t>
            </a:r>
          </a:p>
          <a:p>
            <a:pPr>
              <a:lnSpc>
                <a:spcPct val="90000"/>
              </a:lnSpc>
            </a:pPr>
            <a:endParaRPr lang="en-US" sz="2400"/>
          </a:p>
        </p:txBody>
      </p:sp>
      <p:pic>
        <p:nvPicPr>
          <p:cNvPr id="145426" name="Picture 18" descr="slides_1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813" y="4013200"/>
            <a:ext cx="7256462" cy="242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850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381000"/>
            <a:ext cx="8686800" cy="1143000"/>
          </a:xfrm>
        </p:spPr>
        <p:txBody>
          <a:bodyPr anchor="t"/>
          <a:lstStyle/>
          <a:p>
            <a:pPr eaLnBrk="1" hangingPunct="1"/>
            <a:r>
              <a:rPr lang="en-US" dirty="0" err="1" smtClean="0">
                <a:latin typeface="Calibri" charset="0"/>
                <a:ea typeface="ＭＳ Ｐゴシック" charset="0"/>
                <a:cs typeface="ＭＳ Ｐゴシック" charset="0"/>
              </a:rPr>
              <a:t>DataONE</a:t>
            </a:r>
            <a:r>
              <a:rPr lang="en-US" dirty="0" smtClean="0">
                <a:latin typeface="Calibri" charset="0"/>
                <a:ea typeface="ＭＳ Ｐゴシック" charset="0"/>
                <a:cs typeface="ＭＳ Ｐゴシック" charset="0"/>
              </a:rPr>
              <a:t>/KNB/</a:t>
            </a:r>
            <a:r>
              <a:rPr lang="en-US" dirty="0" err="1" smtClean="0">
                <a:latin typeface="Calibri" charset="0"/>
                <a:ea typeface="ＭＳ Ｐゴシック" charset="0"/>
                <a:cs typeface="ＭＳ Ｐゴシック" charset="0"/>
              </a:rPr>
              <a:t>SONet</a:t>
            </a:r>
            <a:r>
              <a:rPr lang="en-US" dirty="0">
                <a:latin typeface="Calibri" charset="0"/>
                <a:ea typeface="ＭＳ Ｐゴシック" charset="0"/>
                <a:cs typeface="ＭＳ Ｐゴシック" charset="0"/>
              </a:rPr>
              <a:t>/</a:t>
            </a:r>
            <a:r>
              <a:rPr lang="en-US" dirty="0" err="1">
                <a:latin typeface="Calibri" charset="0"/>
                <a:ea typeface="ＭＳ Ｐゴシック" charset="0"/>
                <a:cs typeface="ＭＳ Ｐゴシック" charset="0"/>
              </a:rPr>
              <a:t>Semtools</a:t>
            </a:r>
            <a:r>
              <a:rPr lang="en-US" dirty="0">
                <a:latin typeface="Calibri" charset="0"/>
                <a:ea typeface="ＭＳ Ｐゴシック" charset="0"/>
                <a:cs typeface="ＭＳ Ｐゴシック" charset="0"/>
              </a:rPr>
              <a:t> Semantic Approach</a:t>
            </a:r>
          </a:p>
        </p:txBody>
      </p:sp>
      <p:sp>
        <p:nvSpPr>
          <p:cNvPr id="17411" name="Content Placeholder 2"/>
          <p:cNvSpPr>
            <a:spLocks noGrp="1"/>
          </p:cNvSpPr>
          <p:nvPr>
            <p:ph idx="1"/>
          </p:nvPr>
        </p:nvSpPr>
        <p:spPr>
          <a:xfrm>
            <a:off x="317500" y="1981200"/>
            <a:ext cx="8763000" cy="3962400"/>
          </a:xfrm>
        </p:spPr>
        <p:txBody>
          <a:bodyPr/>
          <a:lstStyle/>
          <a:p>
            <a:pPr eaLnBrk="1" hangingPunct="1"/>
            <a:r>
              <a:rPr lang="en-US" dirty="0">
                <a:latin typeface="Calibri" charset="0"/>
                <a:ea typeface="ＭＳ Ｐゴシック" charset="0"/>
                <a:cs typeface="ＭＳ Ｐゴシック" charset="0"/>
              </a:rPr>
              <a:t>Data-&gt; metadata-&gt; annotations-&gt; ontologies</a:t>
            </a:r>
          </a:p>
          <a:p>
            <a:pPr eaLnBrk="1" hangingPunct="1"/>
            <a:r>
              <a:rPr lang="en-US" dirty="0" smtClean="0">
                <a:latin typeface="Calibri" charset="0"/>
                <a:ea typeface="ＭＳ Ｐゴシック" charset="0"/>
                <a:cs typeface="ＭＳ Ｐゴシック" charset="0"/>
              </a:rPr>
              <a:t>Annotations </a:t>
            </a:r>
            <a:r>
              <a:rPr lang="en-US" dirty="0">
                <a:latin typeface="Calibri" charset="0"/>
                <a:ea typeface="ＭＳ Ｐゴシック" charset="0"/>
                <a:cs typeface="ＭＳ Ｐゴシック" charset="0"/>
              </a:rPr>
              <a:t>link EML metadata elements to concepts in  ontology </a:t>
            </a:r>
            <a:r>
              <a:rPr lang="en-US" i="1" dirty="0">
                <a:latin typeface="Calibri" charset="0"/>
                <a:ea typeface="ＭＳ Ｐゴシック" charset="0"/>
                <a:cs typeface="ＭＳ Ｐゴシック" charset="0"/>
              </a:rPr>
              <a:t>thru Observation Ontology</a:t>
            </a:r>
          </a:p>
          <a:p>
            <a:pPr eaLnBrk="1" hangingPunct="1"/>
            <a:r>
              <a:rPr lang="en-US" dirty="0">
                <a:latin typeface="Calibri" charset="0"/>
                <a:ea typeface="ＭＳ Ｐゴシック" charset="0"/>
                <a:cs typeface="ＭＳ Ｐゴシック" charset="0"/>
              </a:rPr>
              <a:t>EML metadata describe data and its </a:t>
            </a:r>
            <a:r>
              <a:rPr lang="en-US" dirty="0" smtClean="0">
                <a:latin typeface="Calibri" charset="0"/>
                <a:ea typeface="ＭＳ Ｐゴシック" charset="0"/>
                <a:cs typeface="ＭＳ Ｐゴシック" charset="0"/>
              </a:rPr>
              <a:t>structures</a:t>
            </a:r>
          </a:p>
        </p:txBody>
      </p:sp>
      <p:sp>
        <p:nvSpPr>
          <p:cNvPr id="2" name="Date Placeholder 1"/>
          <p:cNvSpPr>
            <a:spLocks noGrp="1"/>
          </p:cNvSpPr>
          <p:nvPr>
            <p:ph type="dt" sz="half" idx="10"/>
          </p:nvPr>
        </p:nvSpPr>
        <p:spPr>
          <a:xfrm>
            <a:off x="457200" y="6461125"/>
            <a:ext cx="2133600" cy="244475"/>
          </a:xfrm>
        </p:spPr>
        <p:txBody>
          <a:bodyPr/>
          <a:lstStyle/>
          <a:p>
            <a:fld id="{DB536A0A-2098-984A-93B9-BFDE30693483}" type="datetime3">
              <a:rPr lang="en-US" smtClean="0"/>
              <a:t>28 July 2014</a:t>
            </a:fld>
            <a:endParaRPr lang="en-US" dirty="0"/>
          </a:p>
        </p:txBody>
      </p:sp>
      <p:sp>
        <p:nvSpPr>
          <p:cNvPr id="5" name="Slide Number Placeholder 4"/>
          <p:cNvSpPr>
            <a:spLocks noGrp="1"/>
          </p:cNvSpPr>
          <p:nvPr>
            <p:ph type="sldNum" sz="quarter" idx="12"/>
          </p:nvPr>
        </p:nvSpPr>
        <p:spPr/>
        <p:txBody>
          <a:bodyPr/>
          <a:lstStyle/>
          <a:p>
            <a:fld id="{F561DF2B-B89A-1D4B-BD1C-5FB167A0A89A}" type="slidenum">
              <a:rPr lang="en-US" smtClean="0"/>
              <a:pPr/>
              <a:t>46</a:t>
            </a:fld>
            <a:endParaRPr lang="en-US"/>
          </a:p>
        </p:txBody>
      </p:sp>
    </p:spTree>
    <p:extLst>
      <p:ext uri="{BB962C8B-B14F-4D97-AF65-F5344CB8AC3E}">
        <p14:creationId xmlns:p14="http://schemas.microsoft.com/office/powerpoint/2010/main" val="72290234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838200" y="76200"/>
            <a:ext cx="7360920" cy="960120"/>
          </a:xfrm>
          <a:ln/>
        </p:spPr>
        <p:txBody>
          <a:bodyPr/>
          <a:lstStyle/>
          <a:p>
            <a:r>
              <a:rPr lang="en-US" sz="3600" dirty="0" smtClean="0"/>
              <a:t>Definition of Plant Height (TO)</a:t>
            </a:r>
            <a:endParaRPr lang="en-US" sz="3600" dirty="0"/>
          </a:p>
        </p:txBody>
      </p:sp>
      <p:sp>
        <p:nvSpPr>
          <p:cNvPr id="2" name="Date Placeholder 1"/>
          <p:cNvSpPr>
            <a:spLocks noGrp="1"/>
          </p:cNvSpPr>
          <p:nvPr>
            <p:ph type="dt" sz="half" idx="10"/>
          </p:nvPr>
        </p:nvSpPr>
        <p:spPr/>
        <p:txBody>
          <a:bodyPr/>
          <a:lstStyle/>
          <a:p>
            <a:fld id="{F4923E96-9FAB-EA46-B84A-02A6B2609EC9}" type="datetime3">
              <a:rPr lang="en-US" smtClean="0"/>
              <a:t>28 July 2014</a:t>
            </a:fld>
            <a:endParaRPr lang="en-US" dirty="0"/>
          </a:p>
        </p:txBody>
      </p:sp>
      <p:sp>
        <p:nvSpPr>
          <p:cNvPr id="5" name="Slide Number Placeholder 4"/>
          <p:cNvSpPr>
            <a:spLocks noGrp="1"/>
          </p:cNvSpPr>
          <p:nvPr>
            <p:ph type="sldNum" sz="quarter" idx="12"/>
          </p:nvPr>
        </p:nvSpPr>
        <p:spPr/>
        <p:txBody>
          <a:bodyPr/>
          <a:lstStyle/>
          <a:p>
            <a:fld id="{F561DF2B-B89A-1D4B-BD1C-5FB167A0A89A}" type="slidenum">
              <a:rPr lang="en-US" smtClean="0"/>
              <a:pPr/>
              <a:t>47</a:t>
            </a:fld>
            <a:endParaRPr lang="en-US" dirty="0"/>
          </a:p>
        </p:txBody>
      </p:sp>
      <p:pic>
        <p:nvPicPr>
          <p:cNvPr id="7" name="Picture 6" descr="Screen Shot 2014-05-06 at 7.22.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75" y="1252221"/>
            <a:ext cx="5843649" cy="4691380"/>
          </a:xfrm>
          <a:prstGeom prst="rect">
            <a:avLst/>
          </a:prstGeom>
        </p:spPr>
      </p:pic>
      <p:pic>
        <p:nvPicPr>
          <p:cNvPr id="4" name="Picture 3" descr="Screen Shot 2014-05-06 at 7.19.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50" y="2590800"/>
            <a:ext cx="4787900" cy="3582708"/>
          </a:xfrm>
          <a:prstGeom prst="rect">
            <a:avLst/>
          </a:prstGeom>
        </p:spPr>
      </p:pic>
    </p:spTree>
    <p:extLst>
      <p:ext uri="{BB962C8B-B14F-4D97-AF65-F5344CB8AC3E}">
        <p14:creationId xmlns:p14="http://schemas.microsoft.com/office/powerpoint/2010/main" val="752274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1706880" y="304800"/>
            <a:ext cx="7360920" cy="960120"/>
          </a:xfrm>
          <a:ln/>
        </p:spPr>
        <p:txBody>
          <a:bodyPr/>
          <a:lstStyle/>
          <a:p>
            <a:r>
              <a:rPr lang="en-US" sz="3600" dirty="0"/>
              <a:t>Semantic Annotation</a:t>
            </a:r>
          </a:p>
        </p:txBody>
      </p:sp>
      <p:sp>
        <p:nvSpPr>
          <p:cNvPr id="25602" name="Rectangle 2"/>
          <p:cNvSpPr>
            <a:spLocks noGrp="1" noChangeArrowheads="1"/>
          </p:cNvSpPr>
          <p:nvPr>
            <p:ph type="body" idx="1"/>
          </p:nvPr>
        </p:nvSpPr>
        <p:spPr>
          <a:xfrm>
            <a:off x="369570" y="1771650"/>
            <a:ext cx="8309610" cy="4480560"/>
          </a:xfrm>
          <a:ln/>
        </p:spPr>
        <p:txBody>
          <a:bodyPr>
            <a:normAutofit fontScale="92500" lnSpcReduction="10000"/>
          </a:bodyPr>
          <a:lstStyle/>
          <a:p>
            <a:r>
              <a:rPr lang="en-US" sz="2700" dirty="0"/>
              <a:t>Apply semantic annotation to data attribute of</a:t>
            </a:r>
          </a:p>
          <a:p>
            <a:pPr lvl="1">
              <a:spcBef>
                <a:spcPts val="1553"/>
              </a:spcBef>
            </a:pPr>
            <a:r>
              <a:rPr lang="ja-JP" altLang="en-US" sz="2700" dirty="0">
                <a:latin typeface="Arial"/>
              </a:rPr>
              <a:t>“</a:t>
            </a:r>
            <a:r>
              <a:rPr lang="en-US" sz="2700" dirty="0" err="1"/>
              <a:t>veg_plant_height</a:t>
            </a:r>
            <a:r>
              <a:rPr lang="ja-JP" altLang="en-US" sz="2700" dirty="0">
                <a:latin typeface="Arial"/>
              </a:rPr>
              <a:t>”</a:t>
            </a:r>
            <a:r>
              <a:rPr lang="en-US" sz="2700" dirty="0"/>
              <a:t/>
            </a:r>
            <a:br>
              <a:rPr lang="en-US" sz="2700" dirty="0"/>
            </a:br>
            <a:endParaRPr lang="en-US" sz="2700" dirty="0"/>
          </a:p>
          <a:p>
            <a:pPr marL="1245870" lvl="2">
              <a:spcBef>
                <a:spcPts val="1553"/>
              </a:spcBef>
              <a:buFontTx/>
              <a:buChar char="-"/>
            </a:pPr>
            <a:r>
              <a:rPr lang="en-US" sz="2700" dirty="0">
                <a:solidFill>
                  <a:srgbClr val="3366FF"/>
                </a:solidFill>
              </a:rPr>
              <a:t>Characteristic</a:t>
            </a:r>
            <a:r>
              <a:rPr lang="en-US" sz="2700" dirty="0"/>
              <a:t> </a:t>
            </a:r>
            <a:r>
              <a:rPr lang="en-US" sz="2700" dirty="0" smtClean="0"/>
              <a:t>(</a:t>
            </a:r>
            <a:r>
              <a:rPr lang="en-US" sz="2700" dirty="0">
                <a:solidFill>
                  <a:srgbClr val="FF6057"/>
                </a:solidFill>
              </a:rPr>
              <a:t>h</a:t>
            </a:r>
            <a:r>
              <a:rPr lang="en-US" sz="2700" dirty="0" smtClean="0">
                <a:solidFill>
                  <a:srgbClr val="FF6057"/>
                </a:solidFill>
              </a:rPr>
              <a:t>eight</a:t>
            </a:r>
            <a:r>
              <a:rPr lang="en-US" sz="2700" dirty="0"/>
              <a:t>)</a:t>
            </a:r>
          </a:p>
          <a:p>
            <a:pPr marL="1245870" lvl="2">
              <a:spcBef>
                <a:spcPts val="1553"/>
              </a:spcBef>
              <a:buFontTx/>
              <a:buChar char="-"/>
            </a:pPr>
            <a:r>
              <a:rPr lang="en-US" sz="2700" dirty="0">
                <a:solidFill>
                  <a:srgbClr val="3366FF"/>
                </a:solidFill>
              </a:rPr>
              <a:t>Entity</a:t>
            </a:r>
            <a:r>
              <a:rPr lang="en-US" sz="2700" dirty="0"/>
              <a:t> </a:t>
            </a:r>
            <a:r>
              <a:rPr lang="en-US" sz="2700" dirty="0" smtClean="0"/>
              <a:t>(</a:t>
            </a:r>
            <a:r>
              <a:rPr lang="en-US" sz="2700" dirty="0">
                <a:solidFill>
                  <a:srgbClr val="FF6057"/>
                </a:solidFill>
              </a:rPr>
              <a:t>w</a:t>
            </a:r>
            <a:r>
              <a:rPr lang="en-US" sz="2700" dirty="0" smtClean="0">
                <a:solidFill>
                  <a:srgbClr val="FF6057"/>
                </a:solidFill>
              </a:rPr>
              <a:t>hole plant</a:t>
            </a:r>
            <a:r>
              <a:rPr lang="en-US" sz="2700" dirty="0"/>
              <a:t>)</a:t>
            </a:r>
          </a:p>
          <a:p>
            <a:pPr marL="1245870" lvl="2">
              <a:spcBef>
                <a:spcPts val="1553"/>
              </a:spcBef>
              <a:buFontTx/>
              <a:buChar char="-"/>
            </a:pPr>
            <a:r>
              <a:rPr lang="en-US" sz="2700" dirty="0">
                <a:solidFill>
                  <a:srgbClr val="3366FF"/>
                </a:solidFill>
              </a:rPr>
              <a:t>Standard</a:t>
            </a:r>
            <a:r>
              <a:rPr lang="en-US" sz="2700" dirty="0"/>
              <a:t> (</a:t>
            </a:r>
            <a:r>
              <a:rPr lang="en-US" sz="2700" dirty="0">
                <a:solidFill>
                  <a:srgbClr val="FF6057"/>
                </a:solidFill>
              </a:rPr>
              <a:t>Meters</a:t>
            </a:r>
            <a:r>
              <a:rPr lang="en-US" sz="2700" dirty="0"/>
              <a:t>)</a:t>
            </a:r>
            <a:br>
              <a:rPr lang="en-US" sz="2700" dirty="0"/>
            </a:br>
            <a:r>
              <a:rPr lang="en-US" sz="2700" dirty="0"/>
              <a:t/>
            </a:r>
            <a:br>
              <a:rPr lang="en-US" sz="2700" dirty="0"/>
            </a:br>
            <a:r>
              <a:rPr lang="en-US" sz="2700" dirty="0" smtClean="0"/>
              <a:t>terms </a:t>
            </a:r>
            <a:r>
              <a:rPr lang="en-US" sz="2700" dirty="0"/>
              <a:t>from </a:t>
            </a:r>
            <a:r>
              <a:rPr lang="en-US" sz="2700" dirty="0">
                <a:solidFill>
                  <a:srgbClr val="3366FF"/>
                </a:solidFill>
              </a:rPr>
              <a:t>Observation Ontology </a:t>
            </a:r>
            <a:r>
              <a:rPr lang="en-US" sz="2700" dirty="0"/>
              <a:t>(OBOE.OWL)</a:t>
            </a:r>
            <a:br>
              <a:rPr lang="en-US" sz="2700" dirty="0"/>
            </a:br>
            <a:r>
              <a:rPr lang="en-US" sz="2700" dirty="0" smtClean="0"/>
              <a:t>terms </a:t>
            </a:r>
            <a:r>
              <a:rPr lang="en-US" sz="2700" dirty="0"/>
              <a:t>from </a:t>
            </a:r>
            <a:r>
              <a:rPr lang="en-US" sz="2700" dirty="0">
                <a:solidFill>
                  <a:srgbClr val="FF6057"/>
                </a:solidFill>
              </a:rPr>
              <a:t>Domain Ontology</a:t>
            </a:r>
            <a:r>
              <a:rPr lang="en-US" sz="2700" dirty="0"/>
              <a:t> </a:t>
            </a:r>
            <a:r>
              <a:rPr lang="en-US" sz="2700" dirty="0" smtClean="0"/>
              <a:t>(TO.OWL)</a:t>
            </a:r>
            <a:r>
              <a:rPr lang="en-US" sz="2700" dirty="0"/>
              <a:t/>
            </a:r>
            <a:br>
              <a:rPr lang="en-US" sz="2700" dirty="0"/>
            </a:br>
            <a:endParaRPr lang="en-US" sz="2700" dirty="0"/>
          </a:p>
        </p:txBody>
      </p:sp>
      <p:sp>
        <p:nvSpPr>
          <p:cNvPr id="2" name="Date Placeholder 1"/>
          <p:cNvSpPr>
            <a:spLocks noGrp="1"/>
          </p:cNvSpPr>
          <p:nvPr>
            <p:ph type="dt" sz="half" idx="10"/>
          </p:nvPr>
        </p:nvSpPr>
        <p:spPr/>
        <p:txBody>
          <a:bodyPr/>
          <a:lstStyle/>
          <a:p>
            <a:fld id="{F4923E96-9FAB-EA46-B84A-02A6B2609EC9}" type="datetime3">
              <a:rPr lang="en-US" smtClean="0"/>
              <a:t>28 July 2014</a:t>
            </a:fld>
            <a:endParaRPr lang="en-US" dirty="0"/>
          </a:p>
        </p:txBody>
      </p:sp>
      <p:sp>
        <p:nvSpPr>
          <p:cNvPr id="5" name="Slide Number Placeholder 4"/>
          <p:cNvSpPr>
            <a:spLocks noGrp="1"/>
          </p:cNvSpPr>
          <p:nvPr>
            <p:ph type="sldNum" sz="quarter" idx="12"/>
          </p:nvPr>
        </p:nvSpPr>
        <p:spPr/>
        <p:txBody>
          <a:bodyPr/>
          <a:lstStyle/>
          <a:p>
            <a:fld id="{F561DF2B-B89A-1D4B-BD1C-5FB167A0A89A}" type="slidenum">
              <a:rPr lang="en-US" smtClean="0"/>
              <a:pPr/>
              <a:t>48</a:t>
            </a:fld>
            <a:endParaRPr lang="en-US" dirty="0"/>
          </a:p>
        </p:txBody>
      </p:sp>
    </p:spTree>
    <p:extLst>
      <p:ext uri="{BB962C8B-B14F-4D97-AF65-F5344CB8AC3E}">
        <p14:creationId xmlns:p14="http://schemas.microsoft.com/office/powerpoint/2010/main" val="3667773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annotation</a:t>
            </a:r>
            <a:endParaRPr lang="en-US" dirty="0"/>
          </a:p>
        </p:txBody>
      </p:sp>
      <p:sp>
        <p:nvSpPr>
          <p:cNvPr id="5" name="Slide Number Placeholder 4"/>
          <p:cNvSpPr>
            <a:spLocks noGrp="1"/>
          </p:cNvSpPr>
          <p:nvPr>
            <p:ph type="sldNum" sz="quarter" idx="12"/>
          </p:nvPr>
        </p:nvSpPr>
        <p:spPr/>
        <p:txBody>
          <a:bodyPr/>
          <a:lstStyle/>
          <a:p>
            <a:fld id="{F561DF2B-B89A-1D4B-BD1C-5FB167A0A89A}" type="slidenum">
              <a:rPr lang="en-US" smtClean="0"/>
              <a:pPr/>
              <a:t>49</a:t>
            </a:fld>
            <a:endParaRPr lang="en-US"/>
          </a:p>
        </p:txBody>
      </p:sp>
      <p:sp>
        <p:nvSpPr>
          <p:cNvPr id="43" name="Rectangle 42"/>
          <p:cNvSpPr/>
          <p:nvPr/>
        </p:nvSpPr>
        <p:spPr>
          <a:xfrm>
            <a:off x="3183432" y="4038600"/>
            <a:ext cx="1159968" cy="646331"/>
          </a:xfrm>
          <a:prstGeom prst="rect">
            <a:avLst/>
          </a:prstGeom>
        </p:spPr>
        <p:txBody>
          <a:bodyPr wrap="none">
            <a:spAutoFit/>
          </a:bodyPr>
          <a:lstStyle/>
          <a:p>
            <a:r>
              <a:rPr lang="en-US" i="1" dirty="0" smtClean="0">
                <a:solidFill>
                  <a:srgbClr val="FF0000"/>
                </a:solidFill>
              </a:rPr>
              <a:t>Attribute </a:t>
            </a:r>
          </a:p>
          <a:p>
            <a:r>
              <a:rPr lang="en-US" i="1" dirty="0" smtClean="0">
                <a:solidFill>
                  <a:srgbClr val="FF0000"/>
                </a:solidFill>
              </a:rPr>
              <a:t>mappings</a:t>
            </a:r>
            <a:endParaRPr lang="en-US" i="1" dirty="0">
              <a:solidFill>
                <a:srgbClr val="FF0000"/>
              </a:solidFill>
            </a:endParaRPr>
          </a:p>
        </p:txBody>
      </p:sp>
      <p:pic>
        <p:nvPicPr>
          <p:cNvPr id="7" name="Picture 6"/>
          <p:cNvPicPr>
            <a:picLocks noChangeAspect="1"/>
          </p:cNvPicPr>
          <p:nvPr/>
        </p:nvPicPr>
        <p:blipFill>
          <a:blip r:embed="rId2"/>
          <a:stretch>
            <a:fillRect/>
          </a:stretch>
        </p:blipFill>
        <p:spPr>
          <a:xfrm>
            <a:off x="1295400" y="947002"/>
            <a:ext cx="6348632" cy="5720498"/>
          </a:xfrm>
          <a:prstGeom prst="rect">
            <a:avLst/>
          </a:prstGeom>
        </p:spPr>
      </p:pic>
      <p:sp>
        <p:nvSpPr>
          <p:cNvPr id="3" name="Date Placeholder 2"/>
          <p:cNvSpPr>
            <a:spLocks noGrp="1"/>
          </p:cNvSpPr>
          <p:nvPr>
            <p:ph type="dt" sz="half" idx="10"/>
          </p:nvPr>
        </p:nvSpPr>
        <p:spPr/>
        <p:txBody>
          <a:bodyPr/>
          <a:lstStyle/>
          <a:p>
            <a:fld id="{0622ED6A-D7C2-4544-9607-41DDFD42131B}" type="datetime3">
              <a:rPr lang="en-US" smtClean="0"/>
              <a:t>28 July 2014</a:t>
            </a:fld>
            <a:endParaRPr lang="en-US" dirty="0"/>
          </a:p>
        </p:txBody>
      </p:sp>
    </p:spTree>
    <p:extLst>
      <p:ext uri="{BB962C8B-B14F-4D97-AF65-F5344CB8AC3E}">
        <p14:creationId xmlns:p14="http://schemas.microsoft.com/office/powerpoint/2010/main" val="19408192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240px-Plato_and_Aristotle_in_The_School_of_Athens,_by_italian_Rafae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2057400"/>
            <a:ext cx="2286000" cy="2914650"/>
          </a:xfrm>
          <a:prstGeom prst="rect">
            <a:avLst/>
          </a:prstGeom>
        </p:spPr>
      </p:pic>
      <p:sp>
        <p:nvSpPr>
          <p:cNvPr id="10" name="Title 1"/>
          <p:cNvSpPr>
            <a:spLocks noGrp="1"/>
          </p:cNvSpPr>
          <p:nvPr>
            <p:ph type="title"/>
          </p:nvPr>
        </p:nvSpPr>
        <p:spPr>
          <a:xfrm>
            <a:off x="279411" y="353794"/>
            <a:ext cx="7958667" cy="701018"/>
          </a:xfrm>
        </p:spPr>
        <p:txBody>
          <a:bodyPr>
            <a:normAutofit/>
          </a:bodyPr>
          <a:lstStyle/>
          <a:p>
            <a:pPr algn="ctr"/>
            <a:r>
              <a:rPr lang="en-US" dirty="0" smtClean="0">
                <a:latin typeface="Trajan Pro"/>
                <a:ea typeface="ＭＳ Ｐゴシック" pitchFamily="34" charset="-128"/>
              </a:rPr>
              <a:t>Semantics can help</a:t>
            </a:r>
          </a:p>
        </p:txBody>
      </p:sp>
      <p:sp>
        <p:nvSpPr>
          <p:cNvPr id="3" name="TextBox 2"/>
          <p:cNvSpPr txBox="1"/>
          <p:nvPr/>
        </p:nvSpPr>
        <p:spPr>
          <a:xfrm>
            <a:off x="609600" y="3048000"/>
            <a:ext cx="1831423" cy="646331"/>
          </a:xfrm>
          <a:prstGeom prst="rect">
            <a:avLst/>
          </a:prstGeom>
          <a:noFill/>
        </p:spPr>
        <p:txBody>
          <a:bodyPr wrap="none" rtlCol="0">
            <a:spAutoFit/>
          </a:bodyPr>
          <a:lstStyle/>
          <a:p>
            <a:pPr algn="ctr"/>
            <a:r>
              <a:rPr lang="en-US" b="1" dirty="0" smtClean="0">
                <a:latin typeface="Trajan Pro"/>
              </a:rPr>
              <a:t>Plato:</a:t>
            </a:r>
          </a:p>
          <a:p>
            <a:pPr algn="ctr"/>
            <a:r>
              <a:rPr lang="en-US" b="1" dirty="0" smtClean="0">
                <a:latin typeface="Trajan Pro"/>
              </a:rPr>
              <a:t>Forms, ideas</a:t>
            </a:r>
            <a:endParaRPr lang="en-US" b="1" dirty="0">
              <a:latin typeface="Trajan Pro"/>
            </a:endParaRPr>
          </a:p>
        </p:txBody>
      </p:sp>
      <p:sp>
        <p:nvSpPr>
          <p:cNvPr id="8" name="TextBox 7"/>
          <p:cNvSpPr txBox="1"/>
          <p:nvPr/>
        </p:nvSpPr>
        <p:spPr>
          <a:xfrm>
            <a:off x="5562600" y="3048000"/>
            <a:ext cx="3560588" cy="646331"/>
          </a:xfrm>
          <a:prstGeom prst="rect">
            <a:avLst/>
          </a:prstGeom>
          <a:noFill/>
        </p:spPr>
        <p:txBody>
          <a:bodyPr wrap="none" rtlCol="0">
            <a:spAutoFit/>
          </a:bodyPr>
          <a:lstStyle/>
          <a:p>
            <a:pPr algn="ctr"/>
            <a:r>
              <a:rPr lang="en-US" b="1" dirty="0" smtClean="0">
                <a:latin typeface="Trajan Pro"/>
              </a:rPr>
              <a:t>Aristotle:</a:t>
            </a:r>
          </a:p>
          <a:p>
            <a:pPr algn="ctr"/>
            <a:r>
              <a:rPr lang="en-US" b="1" dirty="0" smtClean="0">
                <a:latin typeface="Trajan Pro"/>
              </a:rPr>
              <a:t>Matter, identity, change</a:t>
            </a:r>
            <a:endParaRPr lang="en-US" b="1" dirty="0">
              <a:latin typeface="Trajan Pro"/>
            </a:endParaRPr>
          </a:p>
        </p:txBody>
      </p:sp>
      <p:sp>
        <p:nvSpPr>
          <p:cNvPr id="9" name="TextBox 8"/>
          <p:cNvSpPr txBox="1"/>
          <p:nvPr/>
        </p:nvSpPr>
        <p:spPr>
          <a:xfrm>
            <a:off x="816516" y="5638800"/>
            <a:ext cx="7843238" cy="646331"/>
          </a:xfrm>
          <a:prstGeom prst="rect">
            <a:avLst/>
          </a:prstGeom>
          <a:noFill/>
        </p:spPr>
        <p:txBody>
          <a:bodyPr wrap="none" rtlCol="0">
            <a:spAutoFit/>
          </a:bodyPr>
          <a:lstStyle/>
          <a:p>
            <a:pPr algn="ctr"/>
            <a:r>
              <a:rPr lang="en-US" b="1" i="1" dirty="0" smtClean="0">
                <a:latin typeface="Trajan Pro"/>
              </a:rPr>
              <a:t>Forms/ideas embodied in matter and change: </a:t>
            </a:r>
          </a:p>
          <a:p>
            <a:pPr algn="ctr"/>
            <a:r>
              <a:rPr lang="en-US" b="1" i="1" dirty="0" smtClean="0">
                <a:latin typeface="Trajan Pro"/>
              </a:rPr>
              <a:t>the physical world  &amp; focus of Scientific Investigation</a:t>
            </a:r>
            <a:endParaRPr lang="en-US" b="1" i="1" dirty="0">
              <a:latin typeface="Trajan Pro"/>
            </a:endParaRPr>
          </a:p>
        </p:txBody>
      </p:sp>
    </p:spTree>
    <p:extLst>
      <p:ext uri="{BB962C8B-B14F-4D97-AF65-F5344CB8AC3E}">
        <p14:creationId xmlns:p14="http://schemas.microsoft.com/office/powerpoint/2010/main" val="2699056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838200" y="76200"/>
            <a:ext cx="7360920" cy="960120"/>
          </a:xfrm>
          <a:ln/>
        </p:spPr>
        <p:txBody>
          <a:bodyPr/>
          <a:lstStyle/>
          <a:p>
            <a:r>
              <a:rPr lang="en-US" sz="3600" dirty="0" smtClean="0"/>
              <a:t>Enabling Semantic Annotation</a:t>
            </a:r>
            <a:endParaRPr lang="en-US" sz="3600" dirty="0"/>
          </a:p>
        </p:txBody>
      </p:sp>
      <p:sp>
        <p:nvSpPr>
          <p:cNvPr id="2" name="Date Placeholder 1"/>
          <p:cNvSpPr>
            <a:spLocks noGrp="1"/>
          </p:cNvSpPr>
          <p:nvPr>
            <p:ph type="dt" sz="half" idx="10"/>
          </p:nvPr>
        </p:nvSpPr>
        <p:spPr/>
        <p:txBody>
          <a:bodyPr/>
          <a:lstStyle/>
          <a:p>
            <a:fld id="{F4923E96-9FAB-EA46-B84A-02A6B2609EC9}" type="datetime3">
              <a:rPr lang="en-US" smtClean="0"/>
              <a:t>28 July 2014</a:t>
            </a:fld>
            <a:endParaRPr lang="en-US" dirty="0"/>
          </a:p>
        </p:txBody>
      </p:sp>
      <p:sp>
        <p:nvSpPr>
          <p:cNvPr id="3" name="Footer Placeholder 2"/>
          <p:cNvSpPr>
            <a:spLocks noGrp="1"/>
          </p:cNvSpPr>
          <p:nvPr>
            <p:ph type="ftr" sz="quarter" idx="11"/>
          </p:nvPr>
        </p:nvSpPr>
        <p:spPr/>
        <p:txBody>
          <a:bodyPr/>
          <a:lstStyle/>
          <a:p>
            <a:r>
              <a:rPr lang="en-US" dirty="0" err="1"/>
              <a:t>iDiv</a:t>
            </a:r>
            <a:r>
              <a:rPr lang="en-US" dirty="0"/>
              <a:t> Plant Trait Semantics, Leipzig</a:t>
            </a:r>
          </a:p>
        </p:txBody>
      </p:sp>
      <p:sp>
        <p:nvSpPr>
          <p:cNvPr id="5" name="Slide Number Placeholder 4"/>
          <p:cNvSpPr>
            <a:spLocks noGrp="1"/>
          </p:cNvSpPr>
          <p:nvPr>
            <p:ph type="sldNum" sz="quarter" idx="12"/>
          </p:nvPr>
        </p:nvSpPr>
        <p:spPr/>
        <p:txBody>
          <a:bodyPr/>
          <a:lstStyle/>
          <a:p>
            <a:fld id="{F561DF2B-B89A-1D4B-BD1C-5FB167A0A89A}" type="slidenum">
              <a:rPr lang="en-US" smtClean="0"/>
              <a:pPr/>
              <a:t>50</a:t>
            </a:fld>
            <a:endParaRPr lang="en-US" dirty="0"/>
          </a:p>
        </p:txBody>
      </p:sp>
      <p:pic>
        <p:nvPicPr>
          <p:cNvPr id="6" name="Picture 5" descr="Screen Shot 2014-05-06 at 7.29.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00" y="930922"/>
            <a:ext cx="7924800" cy="5885895"/>
          </a:xfrm>
          <a:prstGeom prst="rect">
            <a:avLst/>
          </a:prstGeom>
        </p:spPr>
      </p:pic>
    </p:spTree>
    <p:extLst>
      <p:ext uri="{BB962C8B-B14F-4D97-AF65-F5344CB8AC3E}">
        <p14:creationId xmlns:p14="http://schemas.microsoft.com/office/powerpoint/2010/main" val="649366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838200" y="76200"/>
            <a:ext cx="7360920" cy="960120"/>
          </a:xfrm>
          <a:ln/>
        </p:spPr>
        <p:txBody>
          <a:bodyPr/>
          <a:lstStyle/>
          <a:p>
            <a:r>
              <a:rPr lang="en-US" sz="3600" dirty="0" smtClean="0"/>
              <a:t>Enabling Semantic Annotation</a:t>
            </a:r>
            <a:endParaRPr lang="en-US" sz="3600" dirty="0"/>
          </a:p>
        </p:txBody>
      </p:sp>
      <p:sp>
        <p:nvSpPr>
          <p:cNvPr id="2" name="Date Placeholder 1"/>
          <p:cNvSpPr>
            <a:spLocks noGrp="1"/>
          </p:cNvSpPr>
          <p:nvPr>
            <p:ph type="dt" sz="half" idx="10"/>
          </p:nvPr>
        </p:nvSpPr>
        <p:spPr/>
        <p:txBody>
          <a:bodyPr/>
          <a:lstStyle/>
          <a:p>
            <a:fld id="{F4923E96-9FAB-EA46-B84A-02A6B2609EC9}" type="datetime3">
              <a:rPr lang="en-US" smtClean="0"/>
              <a:t>28 July 2014</a:t>
            </a:fld>
            <a:endParaRPr lang="en-US" dirty="0"/>
          </a:p>
        </p:txBody>
      </p:sp>
      <p:sp>
        <p:nvSpPr>
          <p:cNvPr id="3" name="Footer Placeholder 2"/>
          <p:cNvSpPr>
            <a:spLocks noGrp="1"/>
          </p:cNvSpPr>
          <p:nvPr>
            <p:ph type="ftr" sz="quarter" idx="11"/>
          </p:nvPr>
        </p:nvSpPr>
        <p:spPr/>
        <p:txBody>
          <a:bodyPr/>
          <a:lstStyle/>
          <a:p>
            <a:r>
              <a:rPr lang="en-US" dirty="0" err="1"/>
              <a:t>iDiv</a:t>
            </a:r>
            <a:r>
              <a:rPr lang="en-US" dirty="0"/>
              <a:t> Plant Trait Semantics, Leipzig</a:t>
            </a:r>
          </a:p>
        </p:txBody>
      </p:sp>
      <p:sp>
        <p:nvSpPr>
          <p:cNvPr id="5" name="Slide Number Placeholder 4"/>
          <p:cNvSpPr>
            <a:spLocks noGrp="1"/>
          </p:cNvSpPr>
          <p:nvPr>
            <p:ph type="sldNum" sz="quarter" idx="12"/>
          </p:nvPr>
        </p:nvSpPr>
        <p:spPr/>
        <p:txBody>
          <a:bodyPr/>
          <a:lstStyle/>
          <a:p>
            <a:fld id="{F561DF2B-B89A-1D4B-BD1C-5FB167A0A89A}" type="slidenum">
              <a:rPr lang="en-US" smtClean="0"/>
              <a:pPr/>
              <a:t>51</a:t>
            </a:fld>
            <a:endParaRPr lang="en-US" dirty="0"/>
          </a:p>
        </p:txBody>
      </p:sp>
      <p:pic>
        <p:nvPicPr>
          <p:cNvPr id="4" name="Picture 3" descr="Screen Shot 2014-05-06 at 7.31.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14400"/>
            <a:ext cx="7429932" cy="5562600"/>
          </a:xfrm>
          <a:prstGeom prst="rect">
            <a:avLst/>
          </a:prstGeom>
        </p:spPr>
      </p:pic>
    </p:spTree>
    <p:extLst>
      <p:ext uri="{BB962C8B-B14F-4D97-AF65-F5344CB8AC3E}">
        <p14:creationId xmlns:p14="http://schemas.microsoft.com/office/powerpoint/2010/main" val="2867106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1630680" y="76200"/>
            <a:ext cx="7360920" cy="960120"/>
          </a:xfrm>
          <a:ln/>
        </p:spPr>
        <p:txBody>
          <a:bodyPr/>
          <a:lstStyle/>
          <a:p>
            <a:r>
              <a:rPr lang="en-US" sz="3600" dirty="0" smtClean="0"/>
              <a:t>Hiding the complexity</a:t>
            </a:r>
            <a:endParaRPr lang="en-US" sz="3600" dirty="0"/>
          </a:p>
        </p:txBody>
      </p:sp>
      <p:sp>
        <p:nvSpPr>
          <p:cNvPr id="2" name="Date Placeholder 1"/>
          <p:cNvSpPr>
            <a:spLocks noGrp="1"/>
          </p:cNvSpPr>
          <p:nvPr>
            <p:ph type="dt" sz="half" idx="10"/>
          </p:nvPr>
        </p:nvSpPr>
        <p:spPr/>
        <p:txBody>
          <a:bodyPr/>
          <a:lstStyle/>
          <a:p>
            <a:fld id="{F4923E96-9FAB-EA46-B84A-02A6B2609EC9}" type="datetime3">
              <a:rPr lang="en-US" smtClean="0"/>
              <a:t>28 July 2014</a:t>
            </a:fld>
            <a:endParaRPr lang="en-US" dirty="0"/>
          </a:p>
        </p:txBody>
      </p:sp>
      <p:sp>
        <p:nvSpPr>
          <p:cNvPr id="3" name="Footer Placeholder 2"/>
          <p:cNvSpPr>
            <a:spLocks noGrp="1"/>
          </p:cNvSpPr>
          <p:nvPr>
            <p:ph type="ftr" sz="quarter" idx="11"/>
          </p:nvPr>
        </p:nvSpPr>
        <p:spPr/>
        <p:txBody>
          <a:bodyPr/>
          <a:lstStyle/>
          <a:p>
            <a:r>
              <a:rPr lang="en-US" dirty="0" err="1"/>
              <a:t>iDiv</a:t>
            </a:r>
            <a:r>
              <a:rPr lang="en-US" dirty="0"/>
              <a:t> Plant Trait Semantics, Leipzig</a:t>
            </a:r>
          </a:p>
        </p:txBody>
      </p:sp>
      <p:sp>
        <p:nvSpPr>
          <p:cNvPr id="5" name="Slide Number Placeholder 4"/>
          <p:cNvSpPr>
            <a:spLocks noGrp="1"/>
          </p:cNvSpPr>
          <p:nvPr>
            <p:ph type="sldNum" sz="quarter" idx="12"/>
          </p:nvPr>
        </p:nvSpPr>
        <p:spPr/>
        <p:txBody>
          <a:bodyPr/>
          <a:lstStyle/>
          <a:p>
            <a:fld id="{F561DF2B-B89A-1D4B-BD1C-5FB167A0A89A}" type="slidenum">
              <a:rPr lang="en-US" smtClean="0"/>
              <a:pPr/>
              <a:t>52</a:t>
            </a:fld>
            <a:endParaRPr lang="en-US" dirty="0"/>
          </a:p>
        </p:txBody>
      </p:sp>
      <p:pic>
        <p:nvPicPr>
          <p:cNvPr id="6" name="Picture 5" descr="Screen Shot 2014-05-06 at 7.29.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400"/>
            <a:ext cx="5484739" cy="4073617"/>
          </a:xfrm>
          <a:prstGeom prst="rect">
            <a:avLst/>
          </a:prstGeom>
        </p:spPr>
      </p:pic>
      <p:sp>
        <p:nvSpPr>
          <p:cNvPr id="8" name="TextBox 7"/>
          <p:cNvSpPr txBox="1"/>
          <p:nvPr/>
        </p:nvSpPr>
        <p:spPr>
          <a:xfrm>
            <a:off x="5484739" y="2209800"/>
            <a:ext cx="3412713" cy="3477875"/>
          </a:xfrm>
          <a:prstGeom prst="rect">
            <a:avLst/>
          </a:prstGeom>
          <a:noFill/>
        </p:spPr>
        <p:txBody>
          <a:bodyPr wrap="none" rtlCol="0">
            <a:spAutoFit/>
          </a:bodyPr>
          <a:lstStyle/>
          <a:p>
            <a:r>
              <a:rPr lang="en-US" sz="2000" b="1" dirty="0"/>
              <a:t>Interface challenges!</a:t>
            </a:r>
          </a:p>
          <a:p>
            <a:endParaRPr lang="en-US" sz="2000" dirty="0" smtClean="0"/>
          </a:p>
          <a:p>
            <a:r>
              <a:rPr lang="en-US" sz="2000" dirty="0" smtClean="0"/>
              <a:t>How to enable scientists</a:t>
            </a:r>
          </a:p>
          <a:p>
            <a:r>
              <a:rPr lang="en-US" sz="2000" dirty="0" smtClean="0"/>
              <a:t> to easily annotate (their data),</a:t>
            </a:r>
          </a:p>
          <a:p>
            <a:r>
              <a:rPr lang="en-US" sz="2000" dirty="0" smtClean="0"/>
              <a:t>as well as discover concepts, </a:t>
            </a:r>
          </a:p>
          <a:p>
            <a:r>
              <a:rPr lang="en-US" sz="2000" dirty="0" smtClean="0"/>
              <a:t>based on ontologies</a:t>
            </a:r>
            <a:endParaRPr lang="en-US" sz="2000" dirty="0"/>
          </a:p>
          <a:p>
            <a:endParaRPr lang="en-US" sz="2000" dirty="0"/>
          </a:p>
          <a:p>
            <a:r>
              <a:rPr lang="en-US" sz="2000" dirty="0" smtClean="0"/>
              <a:t>Reasoning happens on the</a:t>
            </a:r>
          </a:p>
          <a:p>
            <a:r>
              <a:rPr lang="en-US" sz="2000" dirty="0" smtClean="0"/>
              <a:t>back-end</a:t>
            </a:r>
          </a:p>
          <a:p>
            <a:endParaRPr lang="en-US" sz="2000" dirty="0"/>
          </a:p>
          <a:p>
            <a:endParaRPr lang="en-US" sz="2000" dirty="0"/>
          </a:p>
        </p:txBody>
      </p:sp>
    </p:spTree>
    <p:extLst>
      <p:ext uri="{BB962C8B-B14F-4D97-AF65-F5344CB8AC3E}">
        <p14:creationId xmlns:p14="http://schemas.microsoft.com/office/powerpoint/2010/main" val="1886442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381000"/>
            <a:ext cx="8686800" cy="1143000"/>
          </a:xfrm>
        </p:spPr>
        <p:txBody>
          <a:bodyPr anchor="t"/>
          <a:lstStyle/>
          <a:p>
            <a:pPr eaLnBrk="1" hangingPunct="1"/>
            <a:r>
              <a:rPr lang="en-US" dirty="0" smtClean="0">
                <a:latin typeface="Calibri" charset="0"/>
                <a:ea typeface="ＭＳ Ｐゴシック" charset="0"/>
                <a:cs typeface="ＭＳ Ｐゴシック" charset="0"/>
              </a:rPr>
              <a:t>Open Annotation Ontology*</a:t>
            </a:r>
            <a:endParaRPr lang="en-US" dirty="0">
              <a:latin typeface="Calibri" charset="0"/>
              <a:ea typeface="ＭＳ Ｐゴシック" charset="0"/>
              <a:cs typeface="ＭＳ Ｐゴシック" charset="0"/>
            </a:endParaRPr>
          </a:p>
        </p:txBody>
      </p:sp>
      <p:sp>
        <p:nvSpPr>
          <p:cNvPr id="17411" name="Content Placeholder 2"/>
          <p:cNvSpPr>
            <a:spLocks noGrp="1"/>
          </p:cNvSpPr>
          <p:nvPr>
            <p:ph idx="1"/>
          </p:nvPr>
        </p:nvSpPr>
        <p:spPr>
          <a:xfrm>
            <a:off x="317500" y="4343400"/>
            <a:ext cx="8763000" cy="3962400"/>
          </a:xfrm>
        </p:spPr>
        <p:txBody>
          <a:bodyPr/>
          <a:lstStyle/>
          <a:p>
            <a:pPr eaLnBrk="1" hangingPunct="1"/>
            <a:r>
              <a:rPr lang="en-US" dirty="0">
                <a:latin typeface="Calibri" charset="0"/>
                <a:ea typeface="ＭＳ Ｐゴシック" charset="0"/>
                <a:cs typeface="ＭＳ Ｐゴシック" charset="0"/>
              </a:rPr>
              <a:t>Data-&gt; metadata-&gt; annotations-&gt; ontologies</a:t>
            </a:r>
          </a:p>
          <a:p>
            <a:pPr eaLnBrk="1" hangingPunct="1"/>
            <a:r>
              <a:rPr lang="en-US" dirty="0" smtClean="0">
                <a:latin typeface="Calibri" charset="0"/>
                <a:ea typeface="ＭＳ Ｐゴシック" charset="0"/>
                <a:cs typeface="ＭＳ Ｐゴシック" charset="0"/>
              </a:rPr>
              <a:t>Use “Open Annotation Ontology” to annotation EML metadata with </a:t>
            </a:r>
            <a:r>
              <a:rPr lang="en-US" i="1" dirty="0" smtClean="0">
                <a:latin typeface="Calibri" charset="0"/>
                <a:ea typeface="ＭＳ Ｐゴシック" charset="0"/>
                <a:cs typeface="ＭＳ Ｐゴシック" charset="0"/>
              </a:rPr>
              <a:t>domain ontology concepts </a:t>
            </a:r>
          </a:p>
          <a:p>
            <a:pPr marL="0" indent="0" eaLnBrk="1" hangingPunct="1">
              <a:buNone/>
            </a:pPr>
            <a:r>
              <a:rPr lang="en-US" sz="2000" i="1" dirty="0" smtClean="0">
                <a:latin typeface="Calibri" charset="0"/>
                <a:ea typeface="ＭＳ Ｐゴシック" charset="0"/>
                <a:cs typeface="ＭＳ Ｐゴシック" charset="0"/>
              </a:rPr>
              <a:t>* http</a:t>
            </a:r>
            <a:r>
              <a:rPr lang="en-US" sz="2000" i="1" dirty="0">
                <a:latin typeface="Calibri" charset="0"/>
                <a:ea typeface="ＭＳ Ｐゴシック" charset="0"/>
                <a:cs typeface="ＭＳ Ｐゴシック" charset="0"/>
              </a:rPr>
              <a:t>://</a:t>
            </a:r>
            <a:r>
              <a:rPr lang="en-US" sz="2000" i="1" dirty="0" err="1">
                <a:latin typeface="Calibri" charset="0"/>
                <a:ea typeface="ＭＳ Ｐゴシック" charset="0"/>
                <a:cs typeface="ＭＳ Ｐゴシック" charset="0"/>
              </a:rPr>
              <a:t>www.openannotation.org</a:t>
            </a:r>
            <a:r>
              <a:rPr lang="en-US" sz="2000" i="1" dirty="0">
                <a:latin typeface="Calibri" charset="0"/>
                <a:ea typeface="ＭＳ Ｐゴシック" charset="0"/>
                <a:cs typeface="ＭＳ Ｐゴシック" charset="0"/>
              </a:rPr>
              <a:t>/spec/core/20130208/</a:t>
            </a:r>
            <a:r>
              <a:rPr lang="en-US" sz="2000" i="1" dirty="0" err="1">
                <a:latin typeface="Calibri" charset="0"/>
                <a:ea typeface="ＭＳ Ｐゴシック" charset="0"/>
                <a:cs typeface="ＭＳ Ｐゴシック" charset="0"/>
              </a:rPr>
              <a:t>index.html</a:t>
            </a:r>
            <a:endParaRPr lang="en-US" sz="2000" i="1" dirty="0">
              <a:latin typeface="Calibri" charset="0"/>
              <a:ea typeface="ＭＳ Ｐゴシック" charset="0"/>
              <a:cs typeface="ＭＳ Ｐゴシック" charset="0"/>
            </a:endParaRPr>
          </a:p>
        </p:txBody>
      </p:sp>
      <p:sp>
        <p:nvSpPr>
          <p:cNvPr id="2" name="Date Placeholder 1"/>
          <p:cNvSpPr>
            <a:spLocks noGrp="1"/>
          </p:cNvSpPr>
          <p:nvPr>
            <p:ph type="dt" sz="half" idx="10"/>
          </p:nvPr>
        </p:nvSpPr>
        <p:spPr>
          <a:xfrm>
            <a:off x="457200" y="6461125"/>
            <a:ext cx="2133600" cy="244475"/>
          </a:xfrm>
        </p:spPr>
        <p:txBody>
          <a:bodyPr/>
          <a:lstStyle/>
          <a:p>
            <a:fld id="{DB536A0A-2098-984A-93B9-BFDE30693483}" type="datetime3">
              <a:rPr lang="en-US" smtClean="0"/>
              <a:t>28 July 2014</a:t>
            </a:fld>
            <a:endParaRPr lang="en-US" dirty="0"/>
          </a:p>
        </p:txBody>
      </p:sp>
      <p:sp>
        <p:nvSpPr>
          <p:cNvPr id="5" name="Slide Number Placeholder 4"/>
          <p:cNvSpPr>
            <a:spLocks noGrp="1"/>
          </p:cNvSpPr>
          <p:nvPr>
            <p:ph type="sldNum" sz="quarter" idx="12"/>
          </p:nvPr>
        </p:nvSpPr>
        <p:spPr/>
        <p:txBody>
          <a:bodyPr/>
          <a:lstStyle/>
          <a:p>
            <a:fld id="{F561DF2B-B89A-1D4B-BD1C-5FB167A0A89A}" type="slidenum">
              <a:rPr lang="en-US" smtClean="0"/>
              <a:pPr/>
              <a:t>53</a:t>
            </a:fld>
            <a:endParaRPr lang="en-US" dirty="0"/>
          </a:p>
        </p:txBody>
      </p:sp>
      <p:pic>
        <p:nvPicPr>
          <p:cNvPr id="4" name="Picture 3" descr="Screen Shot 2014-07-28 at 3.36.4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7078" y="1143000"/>
            <a:ext cx="5271922" cy="3175000"/>
          </a:xfrm>
          <a:prstGeom prst="rect">
            <a:avLst/>
          </a:prstGeom>
        </p:spPr>
      </p:pic>
    </p:spTree>
    <p:extLst>
      <p:ext uri="{BB962C8B-B14F-4D97-AF65-F5344CB8AC3E}">
        <p14:creationId xmlns:p14="http://schemas.microsoft.com/office/powerpoint/2010/main" val="299556666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Pattern--Observational Data Model</a:t>
            </a:r>
            <a:endParaRPr lang="en-US" dirty="0"/>
          </a:p>
        </p:txBody>
      </p:sp>
      <p:sp>
        <p:nvSpPr>
          <p:cNvPr id="3" name="Content Placeholder 2"/>
          <p:cNvSpPr>
            <a:spLocks noGrp="1"/>
          </p:cNvSpPr>
          <p:nvPr>
            <p:ph idx="1"/>
          </p:nvPr>
        </p:nvSpPr>
        <p:spPr>
          <a:xfrm>
            <a:off x="457200" y="990600"/>
            <a:ext cx="8229600" cy="5410200"/>
          </a:xfrm>
        </p:spPr>
        <p:txBody>
          <a:bodyPr/>
          <a:lstStyle/>
          <a:p>
            <a:pPr>
              <a:spcAft>
                <a:spcPts val="600"/>
              </a:spcAft>
            </a:pPr>
            <a:r>
              <a:rPr lang="en-US" dirty="0" err="1" smtClean="0"/>
              <a:t>DataONE</a:t>
            </a:r>
            <a:r>
              <a:rPr lang="en-US" dirty="0" smtClean="0"/>
              <a:t>/SEEK’s OBOÉ</a:t>
            </a:r>
          </a:p>
          <a:p>
            <a:pPr>
              <a:spcAft>
                <a:spcPts val="600"/>
              </a:spcAft>
            </a:pPr>
            <a:r>
              <a:rPr lang="en-US" dirty="0" smtClean="0"/>
              <a:t>Strive for close compatibility with OBO EQ/PATO, OGC O&amp;M</a:t>
            </a:r>
          </a:p>
        </p:txBody>
      </p:sp>
      <p:sp>
        <p:nvSpPr>
          <p:cNvPr id="5" name="Slide Number Placeholder 4"/>
          <p:cNvSpPr>
            <a:spLocks noGrp="1"/>
          </p:cNvSpPr>
          <p:nvPr>
            <p:ph type="sldNum" sz="quarter" idx="12"/>
          </p:nvPr>
        </p:nvSpPr>
        <p:spPr/>
        <p:txBody>
          <a:bodyPr/>
          <a:lstStyle/>
          <a:p>
            <a:fld id="{F561DF2B-B89A-1D4B-BD1C-5FB167A0A89A}" type="slidenum">
              <a:rPr lang="en-US" smtClean="0"/>
              <a:pPr/>
              <a:t>54</a:t>
            </a:fld>
            <a:endParaRPr lang="en-US"/>
          </a:p>
        </p:txBody>
      </p:sp>
      <p:grpSp>
        <p:nvGrpSpPr>
          <p:cNvPr id="48" name="Group 47"/>
          <p:cNvGrpSpPr/>
          <p:nvPr/>
        </p:nvGrpSpPr>
        <p:grpSpPr>
          <a:xfrm>
            <a:off x="1371600" y="3429000"/>
            <a:ext cx="6619036" cy="2755951"/>
            <a:chOff x="1371600" y="3429000"/>
            <a:chExt cx="6619036" cy="2755951"/>
          </a:xfrm>
        </p:grpSpPr>
        <p:sp>
          <p:nvSpPr>
            <p:cNvPr id="49" name="Rectangle 48"/>
            <p:cNvSpPr/>
            <p:nvPr/>
          </p:nvSpPr>
          <p:spPr>
            <a:xfrm>
              <a:off x="6193234" y="3671372"/>
              <a:ext cx="1797402" cy="40169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smtClean="0">
                  <a:solidFill>
                    <a:schemeClr val="tx1"/>
                  </a:solidFill>
                  <a:latin typeface="Arial"/>
                  <a:cs typeface="Arial"/>
                </a:rPr>
                <a:t>Entity</a:t>
              </a:r>
              <a:endParaRPr lang="en-US" sz="1600" b="1" dirty="0">
                <a:solidFill>
                  <a:schemeClr val="tx1"/>
                </a:solidFill>
                <a:latin typeface="Arial"/>
                <a:cs typeface="Arial"/>
              </a:endParaRPr>
            </a:p>
          </p:txBody>
        </p:sp>
        <p:sp>
          <p:nvSpPr>
            <p:cNvPr id="50" name="Rectangle 49"/>
            <p:cNvSpPr/>
            <p:nvPr/>
          </p:nvSpPr>
          <p:spPr>
            <a:xfrm>
              <a:off x="6193234" y="5045326"/>
              <a:ext cx="1797402" cy="401697"/>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smtClean="0">
                  <a:solidFill>
                    <a:schemeClr val="tx1"/>
                  </a:solidFill>
                  <a:latin typeface="Arial"/>
                  <a:cs typeface="Arial"/>
                </a:rPr>
                <a:t>Characteristic</a:t>
              </a:r>
              <a:endParaRPr lang="en-US" sz="1600" b="1" dirty="0">
                <a:solidFill>
                  <a:schemeClr val="tx1"/>
                </a:solidFill>
                <a:latin typeface="Arial"/>
                <a:cs typeface="Arial"/>
              </a:endParaRPr>
            </a:p>
          </p:txBody>
        </p:sp>
        <p:sp>
          <p:nvSpPr>
            <p:cNvPr id="51" name="Rectangle 50"/>
            <p:cNvSpPr/>
            <p:nvPr/>
          </p:nvSpPr>
          <p:spPr>
            <a:xfrm>
              <a:off x="2759498" y="3671372"/>
              <a:ext cx="1795185" cy="40169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smtClean="0">
                  <a:solidFill>
                    <a:schemeClr val="tx1"/>
                  </a:solidFill>
                  <a:latin typeface="Arial"/>
                  <a:cs typeface="Arial"/>
                </a:rPr>
                <a:t>Observation</a:t>
              </a:r>
              <a:endParaRPr lang="en-US" sz="1600" b="1" dirty="0">
                <a:solidFill>
                  <a:schemeClr val="tx1"/>
                </a:solidFill>
                <a:latin typeface="Arial"/>
                <a:cs typeface="Arial"/>
              </a:endParaRPr>
            </a:p>
          </p:txBody>
        </p:sp>
        <p:sp>
          <p:nvSpPr>
            <p:cNvPr id="52" name="Rectangle 51"/>
            <p:cNvSpPr/>
            <p:nvPr/>
          </p:nvSpPr>
          <p:spPr>
            <a:xfrm>
              <a:off x="2757945" y="4589704"/>
              <a:ext cx="1797402" cy="40169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smtClean="0">
                  <a:solidFill>
                    <a:schemeClr val="tx1"/>
                  </a:solidFill>
                  <a:latin typeface="Arial"/>
                  <a:cs typeface="Arial"/>
                </a:rPr>
                <a:t>Measurement</a:t>
              </a:r>
              <a:endParaRPr lang="en-US" sz="1600" b="1" dirty="0">
                <a:solidFill>
                  <a:schemeClr val="tx1"/>
                </a:solidFill>
                <a:latin typeface="Arial"/>
                <a:cs typeface="Arial"/>
              </a:endParaRPr>
            </a:p>
          </p:txBody>
        </p:sp>
        <p:sp>
          <p:nvSpPr>
            <p:cNvPr id="53" name="Rectangle 52"/>
            <p:cNvSpPr/>
            <p:nvPr/>
          </p:nvSpPr>
          <p:spPr>
            <a:xfrm>
              <a:off x="1371600" y="5781637"/>
              <a:ext cx="1795185" cy="401697"/>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smtClean="0">
                  <a:solidFill>
                    <a:schemeClr val="tx1"/>
                  </a:solidFill>
                  <a:latin typeface="Arial"/>
                  <a:cs typeface="Arial"/>
                </a:rPr>
                <a:t>Protocol</a:t>
              </a:r>
              <a:endParaRPr lang="en-US" sz="1600" b="1" dirty="0">
                <a:solidFill>
                  <a:schemeClr val="tx1"/>
                </a:solidFill>
                <a:latin typeface="Arial"/>
                <a:cs typeface="Arial"/>
              </a:endParaRPr>
            </a:p>
          </p:txBody>
        </p:sp>
        <p:sp>
          <p:nvSpPr>
            <p:cNvPr id="54" name="Rectangle 53"/>
            <p:cNvSpPr/>
            <p:nvPr/>
          </p:nvSpPr>
          <p:spPr>
            <a:xfrm>
              <a:off x="4007288" y="5783254"/>
              <a:ext cx="1797402" cy="401697"/>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b="1" dirty="0" smtClean="0">
                  <a:solidFill>
                    <a:schemeClr val="tx1"/>
                  </a:solidFill>
                  <a:latin typeface="Arial"/>
                  <a:cs typeface="Arial"/>
                </a:rPr>
                <a:t>Standard</a:t>
              </a:r>
              <a:endParaRPr lang="en-US" sz="1600" b="1" dirty="0">
                <a:solidFill>
                  <a:schemeClr val="tx1"/>
                </a:solidFill>
                <a:latin typeface="Arial"/>
                <a:cs typeface="Arial"/>
              </a:endParaRPr>
            </a:p>
          </p:txBody>
        </p:sp>
        <p:cxnSp>
          <p:nvCxnSpPr>
            <p:cNvPr id="55" name="Straight Arrow Connector 54"/>
            <p:cNvCxnSpPr>
              <a:stCxn id="57" idx="3"/>
              <a:endCxn id="50" idx="1"/>
            </p:cNvCxnSpPr>
            <p:nvPr/>
          </p:nvCxnSpPr>
          <p:spPr>
            <a:xfrm>
              <a:off x="4553437" y="5239444"/>
              <a:ext cx="1639797" cy="6731"/>
            </a:xfrm>
            <a:prstGeom prst="straightConnector1">
              <a:avLst/>
            </a:prstGeom>
            <a:ln w="15875" cap="flat" cmpd="sng" algn="ctr">
              <a:solidFill>
                <a:srgbClr val="000000"/>
              </a:solidFill>
              <a:prstDash val="solid"/>
              <a:round/>
              <a:headEnd type="none" w="med" len="med"/>
              <a:tailEnd type="none" w="lg" len="lg"/>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52" idx="0"/>
              <a:endCxn id="51" idx="2"/>
            </p:cNvCxnSpPr>
            <p:nvPr/>
          </p:nvCxnSpPr>
          <p:spPr>
            <a:xfrm rot="5400000" flipH="1" flipV="1">
              <a:off x="3398551" y="4331165"/>
              <a:ext cx="516635" cy="445"/>
            </a:xfrm>
            <a:prstGeom prst="straightConnector1">
              <a:avLst/>
            </a:prstGeom>
            <a:ln w="1587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2756035" y="4991374"/>
              <a:ext cx="1797402" cy="4961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r>
                <a:rPr lang="en-US" sz="1200" dirty="0" smtClean="0">
                  <a:solidFill>
                    <a:schemeClr val="tx1"/>
                  </a:solidFill>
                  <a:latin typeface="Arial"/>
                  <a:cs typeface="Arial"/>
                </a:rPr>
                <a:t> + precision : decimal</a:t>
              </a:r>
            </a:p>
            <a:p>
              <a:r>
                <a:rPr lang="en-US" sz="1200" dirty="0" smtClean="0">
                  <a:solidFill>
                    <a:schemeClr val="tx1"/>
                  </a:solidFill>
                  <a:latin typeface="Arial"/>
                  <a:cs typeface="Arial"/>
                </a:rPr>
                <a:t> + method : </a:t>
              </a:r>
              <a:r>
                <a:rPr lang="en-US" sz="1200" dirty="0" err="1" smtClean="0">
                  <a:solidFill>
                    <a:schemeClr val="tx1"/>
                  </a:solidFill>
                  <a:latin typeface="Arial"/>
                  <a:cs typeface="Arial"/>
                </a:rPr>
                <a:t>anyType</a:t>
              </a:r>
              <a:endParaRPr lang="en-US" sz="1200" dirty="0" smtClean="0">
                <a:solidFill>
                  <a:schemeClr val="tx1"/>
                </a:solidFill>
                <a:latin typeface="Arial"/>
                <a:cs typeface="Arial"/>
              </a:endParaRPr>
            </a:p>
          </p:txBody>
        </p:sp>
        <p:cxnSp>
          <p:nvCxnSpPr>
            <p:cNvPr id="58" name="Straight Arrow Connector 57"/>
            <p:cNvCxnSpPr/>
            <p:nvPr/>
          </p:nvCxnSpPr>
          <p:spPr>
            <a:xfrm>
              <a:off x="4060302" y="5493627"/>
              <a:ext cx="292953" cy="289627"/>
            </a:xfrm>
            <a:prstGeom prst="straightConnector1">
              <a:avLst/>
            </a:prstGeom>
            <a:ln w="15875" cap="flat" cmpd="sng" algn="ctr">
              <a:solidFill>
                <a:srgbClr val="000000"/>
              </a:solidFill>
              <a:prstDash val="solid"/>
              <a:round/>
              <a:headEnd type="none" w="med" len="med"/>
              <a:tailEnd type="none" w="lg" len="lg"/>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flipV="1">
              <a:off x="2908771" y="5493630"/>
              <a:ext cx="295165" cy="289624"/>
            </a:xfrm>
            <a:prstGeom prst="straightConnector1">
              <a:avLst/>
            </a:prstGeom>
            <a:ln w="15875" cap="flat" cmpd="sng" algn="ctr">
              <a:solidFill>
                <a:srgbClr val="000000"/>
              </a:solidFill>
              <a:prstDash val="solid"/>
              <a:round/>
              <a:headEnd type="none" w="med" len="med"/>
              <a:tailEnd type="none" w="lg" len="lg"/>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64"/>
            <p:cNvCxnSpPr>
              <a:stCxn id="51" idx="0"/>
              <a:endCxn id="51" idx="1"/>
            </p:cNvCxnSpPr>
            <p:nvPr/>
          </p:nvCxnSpPr>
          <p:spPr>
            <a:xfrm rot="16200000" flipH="1" flipV="1">
              <a:off x="3107870" y="3322999"/>
              <a:ext cx="200849" cy="897593"/>
            </a:xfrm>
            <a:prstGeom prst="bentConnector4">
              <a:avLst>
                <a:gd name="adj1" fmla="val -113817"/>
                <a:gd name="adj2" fmla="val 125468"/>
              </a:avLst>
            </a:prstGeom>
            <a:ln w="15875" cap="flat" cmpd="sng" algn="ctr">
              <a:solidFill>
                <a:srgbClr val="000000"/>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51" idx="3"/>
              <a:endCxn id="49" idx="1"/>
            </p:cNvCxnSpPr>
            <p:nvPr/>
          </p:nvCxnSpPr>
          <p:spPr>
            <a:xfrm>
              <a:off x="4554683" y="3872221"/>
              <a:ext cx="1638551" cy="1588"/>
            </a:xfrm>
            <a:prstGeom prst="straightConnector1">
              <a:avLst/>
            </a:prstGeom>
            <a:ln w="15875" cap="flat" cmpd="sng" algn="ctr">
              <a:solidFill>
                <a:srgbClr val="000000"/>
              </a:solidFill>
              <a:prstDash val="solid"/>
              <a:round/>
              <a:headEnd type="none" w="med" len="med"/>
              <a:tailEnd type="none" w="lg" len="lg"/>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5715000" y="3859830"/>
              <a:ext cx="441347" cy="276999"/>
            </a:xfrm>
            <a:prstGeom prst="rect">
              <a:avLst/>
            </a:prstGeom>
          </p:spPr>
          <p:txBody>
            <a:bodyPr wrap="none">
              <a:spAutoFit/>
            </a:bodyPr>
            <a:lstStyle/>
            <a:p>
              <a:r>
                <a:rPr lang="en-US" sz="1200" dirty="0" smtClean="0">
                  <a:latin typeface="Arial"/>
                  <a:cs typeface="Arial"/>
                </a:rPr>
                <a:t>1..1</a:t>
              </a:r>
              <a:endParaRPr lang="en-US" sz="1200" dirty="0">
                <a:latin typeface="Arial"/>
                <a:cs typeface="Arial"/>
              </a:endParaRPr>
            </a:p>
          </p:txBody>
        </p:sp>
        <p:sp>
          <p:nvSpPr>
            <p:cNvPr id="63" name="Rectangle 62"/>
            <p:cNvSpPr/>
            <p:nvPr/>
          </p:nvSpPr>
          <p:spPr>
            <a:xfrm>
              <a:off x="2520120" y="3635938"/>
              <a:ext cx="457302" cy="276999"/>
            </a:xfrm>
            <a:prstGeom prst="rect">
              <a:avLst/>
            </a:prstGeom>
          </p:spPr>
          <p:txBody>
            <a:bodyPr wrap="square">
              <a:spAutoFit/>
            </a:bodyPr>
            <a:lstStyle/>
            <a:p>
              <a:r>
                <a:rPr lang="en-US" sz="1200" dirty="0" smtClean="0">
                  <a:latin typeface="Arial"/>
                  <a:cs typeface="Arial"/>
                </a:rPr>
                <a:t>*</a:t>
              </a:r>
              <a:endParaRPr lang="en-US" sz="1200" dirty="0">
                <a:latin typeface="Arial"/>
                <a:cs typeface="Arial"/>
              </a:endParaRPr>
            </a:p>
          </p:txBody>
        </p:sp>
        <p:sp>
          <p:nvSpPr>
            <p:cNvPr id="64" name="Rectangle 63"/>
            <p:cNvSpPr/>
            <p:nvPr/>
          </p:nvSpPr>
          <p:spPr>
            <a:xfrm>
              <a:off x="3657600" y="4059289"/>
              <a:ext cx="441347" cy="276999"/>
            </a:xfrm>
            <a:prstGeom prst="rect">
              <a:avLst/>
            </a:prstGeom>
          </p:spPr>
          <p:txBody>
            <a:bodyPr wrap="none">
              <a:spAutoFit/>
            </a:bodyPr>
            <a:lstStyle/>
            <a:p>
              <a:r>
                <a:rPr lang="en-US" sz="1200" dirty="0" smtClean="0">
                  <a:latin typeface="Arial"/>
                  <a:cs typeface="Arial"/>
                </a:rPr>
                <a:t>1..1</a:t>
              </a:r>
              <a:endParaRPr lang="en-US" sz="1200" dirty="0">
                <a:latin typeface="Arial"/>
                <a:cs typeface="Arial"/>
              </a:endParaRPr>
            </a:p>
          </p:txBody>
        </p:sp>
        <p:sp>
          <p:nvSpPr>
            <p:cNvPr id="65" name="Rectangle 64"/>
            <p:cNvSpPr/>
            <p:nvPr/>
          </p:nvSpPr>
          <p:spPr>
            <a:xfrm>
              <a:off x="3657498" y="3451157"/>
              <a:ext cx="457302" cy="276999"/>
            </a:xfrm>
            <a:prstGeom prst="rect">
              <a:avLst/>
            </a:prstGeom>
          </p:spPr>
          <p:txBody>
            <a:bodyPr wrap="square">
              <a:spAutoFit/>
            </a:bodyPr>
            <a:lstStyle/>
            <a:p>
              <a:r>
                <a:rPr lang="en-US" sz="1200" dirty="0" smtClean="0">
                  <a:latin typeface="Arial"/>
                  <a:cs typeface="Arial"/>
                </a:rPr>
                <a:t>*</a:t>
              </a:r>
              <a:endParaRPr lang="en-US" sz="1200" dirty="0">
                <a:latin typeface="Arial"/>
                <a:cs typeface="Arial"/>
              </a:endParaRPr>
            </a:p>
          </p:txBody>
        </p:sp>
        <p:sp>
          <p:nvSpPr>
            <p:cNvPr id="66" name="Rectangle 65"/>
            <p:cNvSpPr/>
            <p:nvPr/>
          </p:nvSpPr>
          <p:spPr>
            <a:xfrm>
              <a:off x="4592068" y="3872494"/>
              <a:ext cx="457302" cy="276999"/>
            </a:xfrm>
            <a:prstGeom prst="rect">
              <a:avLst/>
            </a:prstGeom>
          </p:spPr>
          <p:txBody>
            <a:bodyPr wrap="square">
              <a:spAutoFit/>
            </a:bodyPr>
            <a:lstStyle/>
            <a:p>
              <a:r>
                <a:rPr lang="en-US" sz="1200" dirty="0" smtClean="0">
                  <a:latin typeface="Arial"/>
                  <a:cs typeface="Arial"/>
                </a:rPr>
                <a:t>*</a:t>
              </a:r>
              <a:endParaRPr lang="en-US" sz="1200" dirty="0">
                <a:latin typeface="Arial"/>
                <a:cs typeface="Arial"/>
              </a:endParaRPr>
            </a:p>
          </p:txBody>
        </p:sp>
        <p:sp>
          <p:nvSpPr>
            <p:cNvPr id="67" name="Rectangle 66"/>
            <p:cNvSpPr/>
            <p:nvPr/>
          </p:nvSpPr>
          <p:spPr>
            <a:xfrm>
              <a:off x="3679430" y="4382662"/>
              <a:ext cx="457302" cy="276999"/>
            </a:xfrm>
            <a:prstGeom prst="rect">
              <a:avLst/>
            </a:prstGeom>
          </p:spPr>
          <p:txBody>
            <a:bodyPr wrap="square">
              <a:spAutoFit/>
            </a:bodyPr>
            <a:lstStyle/>
            <a:p>
              <a:r>
                <a:rPr lang="en-US" sz="1200" dirty="0" smtClean="0">
                  <a:latin typeface="Arial"/>
                  <a:cs typeface="Arial"/>
                </a:rPr>
                <a:t>*</a:t>
              </a:r>
              <a:endParaRPr lang="en-US" sz="1200" dirty="0">
                <a:latin typeface="Arial"/>
                <a:cs typeface="Arial"/>
              </a:endParaRPr>
            </a:p>
          </p:txBody>
        </p:sp>
        <p:sp>
          <p:nvSpPr>
            <p:cNvPr id="68" name="Rectangle 67"/>
            <p:cNvSpPr/>
            <p:nvPr/>
          </p:nvSpPr>
          <p:spPr>
            <a:xfrm>
              <a:off x="2569055" y="5529297"/>
              <a:ext cx="441347" cy="276999"/>
            </a:xfrm>
            <a:prstGeom prst="rect">
              <a:avLst/>
            </a:prstGeom>
          </p:spPr>
          <p:txBody>
            <a:bodyPr wrap="none">
              <a:spAutoFit/>
            </a:bodyPr>
            <a:lstStyle/>
            <a:p>
              <a:r>
                <a:rPr lang="en-US" sz="1200" dirty="0" smtClean="0">
                  <a:latin typeface="Arial"/>
                  <a:cs typeface="Arial"/>
                </a:rPr>
                <a:t>0..1</a:t>
              </a:r>
              <a:endParaRPr lang="en-US" sz="1200" dirty="0">
                <a:latin typeface="Arial"/>
                <a:cs typeface="Arial"/>
              </a:endParaRPr>
            </a:p>
          </p:txBody>
        </p:sp>
        <p:sp>
          <p:nvSpPr>
            <p:cNvPr id="69" name="Rectangle 68"/>
            <p:cNvSpPr/>
            <p:nvPr/>
          </p:nvSpPr>
          <p:spPr>
            <a:xfrm>
              <a:off x="4274175" y="5517427"/>
              <a:ext cx="441347" cy="276999"/>
            </a:xfrm>
            <a:prstGeom prst="rect">
              <a:avLst/>
            </a:prstGeom>
          </p:spPr>
          <p:txBody>
            <a:bodyPr wrap="square">
              <a:spAutoFit/>
            </a:bodyPr>
            <a:lstStyle/>
            <a:p>
              <a:r>
                <a:rPr lang="en-US" sz="1200" dirty="0" smtClean="0">
                  <a:latin typeface="Arial"/>
                  <a:cs typeface="Arial"/>
                </a:rPr>
                <a:t>0..1</a:t>
              </a:r>
              <a:endParaRPr lang="en-US" sz="1200" dirty="0">
                <a:latin typeface="Arial"/>
                <a:cs typeface="Arial"/>
              </a:endParaRPr>
            </a:p>
          </p:txBody>
        </p:sp>
        <p:sp>
          <p:nvSpPr>
            <p:cNvPr id="70" name="Rectangle 69"/>
            <p:cNvSpPr/>
            <p:nvPr/>
          </p:nvSpPr>
          <p:spPr>
            <a:xfrm>
              <a:off x="5791200" y="4993552"/>
              <a:ext cx="441347" cy="276999"/>
            </a:xfrm>
            <a:prstGeom prst="rect">
              <a:avLst/>
            </a:prstGeom>
          </p:spPr>
          <p:txBody>
            <a:bodyPr wrap="none">
              <a:spAutoFit/>
            </a:bodyPr>
            <a:lstStyle/>
            <a:p>
              <a:r>
                <a:rPr lang="en-US" sz="1200" dirty="0" smtClean="0">
                  <a:latin typeface="Arial"/>
                  <a:cs typeface="Arial"/>
                </a:rPr>
                <a:t>1..1</a:t>
              </a:r>
              <a:endParaRPr lang="en-US" sz="1200" dirty="0">
                <a:latin typeface="Arial"/>
                <a:cs typeface="Arial"/>
              </a:endParaRPr>
            </a:p>
          </p:txBody>
        </p:sp>
        <p:sp>
          <p:nvSpPr>
            <p:cNvPr id="71" name="Rectangle 70"/>
            <p:cNvSpPr/>
            <p:nvPr/>
          </p:nvSpPr>
          <p:spPr>
            <a:xfrm>
              <a:off x="3861343" y="5489638"/>
              <a:ext cx="248786" cy="276999"/>
            </a:xfrm>
            <a:prstGeom prst="rect">
              <a:avLst/>
            </a:prstGeom>
          </p:spPr>
          <p:txBody>
            <a:bodyPr wrap="none">
              <a:spAutoFit/>
            </a:bodyPr>
            <a:lstStyle/>
            <a:p>
              <a:r>
                <a:rPr lang="en-US" sz="1200" dirty="0" smtClean="0">
                  <a:latin typeface="Arial"/>
                  <a:cs typeface="Arial"/>
                </a:rPr>
                <a:t>*</a:t>
              </a:r>
              <a:endParaRPr lang="en-US" sz="1200" dirty="0">
                <a:latin typeface="Arial"/>
                <a:cs typeface="Arial"/>
              </a:endParaRPr>
            </a:p>
          </p:txBody>
        </p:sp>
        <p:sp>
          <p:nvSpPr>
            <p:cNvPr id="72" name="Rectangle 71"/>
            <p:cNvSpPr/>
            <p:nvPr/>
          </p:nvSpPr>
          <p:spPr>
            <a:xfrm>
              <a:off x="3119569" y="5499379"/>
              <a:ext cx="248786" cy="276999"/>
            </a:xfrm>
            <a:prstGeom prst="rect">
              <a:avLst/>
            </a:prstGeom>
          </p:spPr>
          <p:txBody>
            <a:bodyPr wrap="none">
              <a:spAutoFit/>
            </a:bodyPr>
            <a:lstStyle/>
            <a:p>
              <a:r>
                <a:rPr lang="en-US" sz="1200" dirty="0" smtClean="0">
                  <a:latin typeface="Arial"/>
                  <a:cs typeface="Arial"/>
                </a:rPr>
                <a:t>*</a:t>
              </a:r>
              <a:endParaRPr lang="en-US" sz="1200" dirty="0">
                <a:latin typeface="Arial"/>
                <a:cs typeface="Arial"/>
              </a:endParaRPr>
            </a:p>
          </p:txBody>
        </p:sp>
        <p:cxnSp>
          <p:nvCxnSpPr>
            <p:cNvPr id="73" name="Straight Arrow Connector 72"/>
            <p:cNvCxnSpPr>
              <a:stCxn id="52" idx="3"/>
              <a:endCxn id="49" idx="2"/>
            </p:cNvCxnSpPr>
            <p:nvPr/>
          </p:nvCxnSpPr>
          <p:spPr>
            <a:xfrm flipV="1">
              <a:off x="4555347" y="4073069"/>
              <a:ext cx="2536588" cy="717484"/>
            </a:xfrm>
            <a:prstGeom prst="straightConnector1">
              <a:avLst/>
            </a:prstGeom>
            <a:ln w="15875" cap="flat" cmpd="sng" algn="ctr">
              <a:solidFill>
                <a:srgbClr val="000000"/>
              </a:solidFill>
              <a:prstDash val="solid"/>
              <a:round/>
              <a:headEnd type="none" w="med" len="med"/>
              <a:tailEnd type="none" w="lg" len="lg"/>
            </a:ln>
            <a:effectLst/>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5554180" y="4452483"/>
              <a:ext cx="694220" cy="338554"/>
            </a:xfrm>
            <a:prstGeom prst="rect">
              <a:avLst/>
            </a:prstGeom>
          </p:spPr>
          <p:txBody>
            <a:bodyPr wrap="none">
              <a:spAutoFit/>
            </a:bodyPr>
            <a:lstStyle/>
            <a:p>
              <a:r>
                <a:rPr lang="en-US" sz="1600" dirty="0" smtClean="0">
                  <a:latin typeface="Arial"/>
                  <a:cs typeface="Arial"/>
                </a:rPr>
                <a:t>Value</a:t>
              </a:r>
              <a:endParaRPr lang="en-US" sz="1600" dirty="0">
                <a:latin typeface="Arial"/>
                <a:cs typeface="Arial"/>
              </a:endParaRPr>
            </a:p>
          </p:txBody>
        </p:sp>
        <p:sp>
          <p:nvSpPr>
            <p:cNvPr id="75" name="Rectangle 74"/>
            <p:cNvSpPr/>
            <p:nvPr/>
          </p:nvSpPr>
          <p:spPr>
            <a:xfrm>
              <a:off x="6950053" y="4049978"/>
              <a:ext cx="441347" cy="276999"/>
            </a:xfrm>
            <a:prstGeom prst="rect">
              <a:avLst/>
            </a:prstGeom>
          </p:spPr>
          <p:txBody>
            <a:bodyPr wrap="none">
              <a:spAutoFit/>
            </a:bodyPr>
            <a:lstStyle/>
            <a:p>
              <a:r>
                <a:rPr lang="en-US" sz="1200" dirty="0" smtClean="0">
                  <a:latin typeface="Arial"/>
                  <a:cs typeface="Arial"/>
                </a:rPr>
                <a:t>1..1</a:t>
              </a:r>
              <a:endParaRPr lang="en-US" sz="1200" dirty="0">
                <a:latin typeface="Arial"/>
                <a:cs typeface="Arial"/>
              </a:endParaRPr>
            </a:p>
          </p:txBody>
        </p:sp>
        <p:sp>
          <p:nvSpPr>
            <p:cNvPr id="76" name="Rectangle 75"/>
            <p:cNvSpPr/>
            <p:nvPr/>
          </p:nvSpPr>
          <p:spPr>
            <a:xfrm>
              <a:off x="4648200" y="4737151"/>
              <a:ext cx="248786" cy="276999"/>
            </a:xfrm>
            <a:prstGeom prst="rect">
              <a:avLst/>
            </a:prstGeom>
          </p:spPr>
          <p:txBody>
            <a:bodyPr wrap="none">
              <a:spAutoFit/>
            </a:bodyPr>
            <a:lstStyle/>
            <a:p>
              <a:r>
                <a:rPr lang="en-US" sz="1200" dirty="0" smtClean="0">
                  <a:latin typeface="Arial"/>
                  <a:cs typeface="Arial"/>
                </a:rPr>
                <a:t>*</a:t>
              </a:r>
              <a:endParaRPr lang="en-US" sz="1200" dirty="0">
                <a:latin typeface="Arial"/>
                <a:cs typeface="Arial"/>
              </a:endParaRPr>
            </a:p>
          </p:txBody>
        </p:sp>
        <p:sp>
          <p:nvSpPr>
            <p:cNvPr id="77" name="Rectangle 76"/>
            <p:cNvSpPr/>
            <p:nvPr/>
          </p:nvSpPr>
          <p:spPr>
            <a:xfrm>
              <a:off x="4581340" y="5041951"/>
              <a:ext cx="248786" cy="276999"/>
            </a:xfrm>
            <a:prstGeom prst="rect">
              <a:avLst/>
            </a:prstGeom>
          </p:spPr>
          <p:txBody>
            <a:bodyPr wrap="none">
              <a:spAutoFit/>
            </a:bodyPr>
            <a:lstStyle/>
            <a:p>
              <a:r>
                <a:rPr lang="en-US" sz="1200" dirty="0" smtClean="0">
                  <a:latin typeface="Arial"/>
                  <a:cs typeface="Arial"/>
                </a:rPr>
                <a:t>*</a:t>
              </a:r>
              <a:endParaRPr lang="en-US" sz="1200" dirty="0">
                <a:latin typeface="Arial"/>
                <a:cs typeface="Arial"/>
              </a:endParaRPr>
            </a:p>
          </p:txBody>
        </p:sp>
        <p:sp>
          <p:nvSpPr>
            <p:cNvPr id="78" name="Rectangle 77"/>
            <p:cNvSpPr/>
            <p:nvPr/>
          </p:nvSpPr>
          <p:spPr>
            <a:xfrm>
              <a:off x="1589194" y="3429000"/>
              <a:ext cx="891791" cy="338554"/>
            </a:xfrm>
            <a:prstGeom prst="rect">
              <a:avLst/>
            </a:prstGeom>
          </p:spPr>
          <p:txBody>
            <a:bodyPr wrap="none">
              <a:spAutoFit/>
            </a:bodyPr>
            <a:lstStyle/>
            <a:p>
              <a:r>
                <a:rPr lang="en-US" sz="1600" dirty="0" smtClean="0">
                  <a:latin typeface="Arial"/>
                  <a:cs typeface="Arial"/>
                </a:rPr>
                <a:t>Context</a:t>
              </a:r>
              <a:endParaRPr lang="en-US" sz="1600" dirty="0">
                <a:latin typeface="Arial"/>
                <a:cs typeface="Arial"/>
              </a:endParaRPr>
            </a:p>
          </p:txBody>
        </p:sp>
        <p:sp>
          <p:nvSpPr>
            <p:cNvPr id="79" name="Rectangle 78"/>
            <p:cNvSpPr/>
            <p:nvPr/>
          </p:nvSpPr>
          <p:spPr>
            <a:xfrm>
              <a:off x="4572000" y="3517951"/>
              <a:ext cx="1587394" cy="338554"/>
            </a:xfrm>
            <a:prstGeom prst="rect">
              <a:avLst/>
            </a:prstGeom>
          </p:spPr>
          <p:txBody>
            <a:bodyPr wrap="none">
              <a:spAutoFit/>
            </a:bodyPr>
            <a:lstStyle/>
            <a:p>
              <a:pPr algn="ctr"/>
              <a:r>
                <a:rPr lang="en-US" sz="1600" dirty="0" err="1" smtClean="0">
                  <a:latin typeface="Arial"/>
                  <a:cs typeface="Arial"/>
                </a:rPr>
                <a:t>ObservedEntity</a:t>
              </a:r>
              <a:endParaRPr lang="en-US" sz="1600" dirty="0">
                <a:latin typeface="Arial"/>
                <a:cs typeface="Arial"/>
              </a:endParaRPr>
            </a:p>
          </p:txBody>
        </p:sp>
      </p:grpSp>
      <p:sp>
        <p:nvSpPr>
          <p:cNvPr id="6" name="Date Placeholder 5"/>
          <p:cNvSpPr>
            <a:spLocks noGrp="1"/>
          </p:cNvSpPr>
          <p:nvPr>
            <p:ph type="dt" sz="half" idx="10"/>
          </p:nvPr>
        </p:nvSpPr>
        <p:spPr/>
        <p:txBody>
          <a:bodyPr/>
          <a:lstStyle/>
          <a:p>
            <a:fld id="{27540C34-5141-9A4E-9E89-26226667DDD4}" type="datetime3">
              <a:rPr lang="en-US" smtClean="0"/>
              <a:t>28 July 2014</a:t>
            </a:fld>
            <a:endParaRPr lang="en-US" dirty="0"/>
          </a:p>
        </p:txBody>
      </p:sp>
    </p:spTree>
    <p:extLst>
      <p:ext uri="{BB962C8B-B14F-4D97-AF65-F5344CB8AC3E}">
        <p14:creationId xmlns:p14="http://schemas.microsoft.com/office/powerpoint/2010/main" val="247707344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and evaluating ontologies</a:t>
            </a:r>
            <a:endParaRPr lang="en-US" dirty="0"/>
          </a:p>
        </p:txBody>
      </p:sp>
      <p:sp>
        <p:nvSpPr>
          <p:cNvPr id="3" name="Content Placeholder 2"/>
          <p:cNvSpPr>
            <a:spLocks noGrp="1"/>
          </p:cNvSpPr>
          <p:nvPr>
            <p:ph sz="quarter" idx="1"/>
          </p:nvPr>
        </p:nvSpPr>
        <p:spPr/>
        <p:txBody>
          <a:bodyPr/>
          <a:lstStyle/>
          <a:p>
            <a:r>
              <a:rPr lang="en-US" dirty="0" smtClean="0"/>
              <a:t>Domain scientists must work with knowledge modelers to get it right </a:t>
            </a:r>
          </a:p>
          <a:p>
            <a:r>
              <a:rPr lang="en-US" dirty="0" smtClean="0"/>
              <a:t>Easy to find existing ontologies that contain questionable modeling</a:t>
            </a:r>
            <a:endParaRPr lang="en-US" dirty="0"/>
          </a:p>
        </p:txBody>
      </p:sp>
      <p:pic>
        <p:nvPicPr>
          <p:cNvPr id="4" name="Picture 3"/>
          <p:cNvPicPr>
            <a:picLocks noChangeAspect="1"/>
          </p:cNvPicPr>
          <p:nvPr/>
        </p:nvPicPr>
        <p:blipFill>
          <a:blip r:embed="rId2"/>
          <a:stretch>
            <a:fillRect/>
          </a:stretch>
        </p:blipFill>
        <p:spPr>
          <a:xfrm>
            <a:off x="381000" y="3124200"/>
            <a:ext cx="4164186" cy="678514"/>
          </a:xfrm>
          <a:prstGeom prst="rect">
            <a:avLst/>
          </a:prstGeom>
        </p:spPr>
      </p:pic>
      <p:pic>
        <p:nvPicPr>
          <p:cNvPr id="5" name="Picture 4"/>
          <p:cNvPicPr>
            <a:picLocks noChangeAspect="1"/>
          </p:cNvPicPr>
          <p:nvPr/>
        </p:nvPicPr>
        <p:blipFill>
          <a:blip r:embed="rId3"/>
          <a:stretch>
            <a:fillRect/>
          </a:stretch>
        </p:blipFill>
        <p:spPr>
          <a:xfrm>
            <a:off x="4648200" y="3955114"/>
            <a:ext cx="2419083" cy="2146387"/>
          </a:xfrm>
          <a:prstGeom prst="rect">
            <a:avLst/>
          </a:prstGeom>
        </p:spPr>
      </p:pic>
      <p:sp>
        <p:nvSpPr>
          <p:cNvPr id="6" name="TextBox 5"/>
          <p:cNvSpPr txBox="1"/>
          <p:nvPr/>
        </p:nvSpPr>
        <p:spPr>
          <a:xfrm>
            <a:off x="7638287" y="4601674"/>
            <a:ext cx="1420205" cy="369332"/>
          </a:xfrm>
          <a:prstGeom prst="rect">
            <a:avLst/>
          </a:prstGeom>
          <a:noFill/>
        </p:spPr>
        <p:txBody>
          <a:bodyPr wrap="none" rtlCol="0">
            <a:spAutoFit/>
          </a:bodyPr>
          <a:lstStyle/>
          <a:p>
            <a:r>
              <a:rPr lang="en-US" dirty="0" smtClean="0"/>
              <a:t>No relation?!</a:t>
            </a:r>
            <a:endParaRPr lang="en-US" dirty="0"/>
          </a:p>
        </p:txBody>
      </p:sp>
      <p:cxnSp>
        <p:nvCxnSpPr>
          <p:cNvPr id="8" name="Straight Arrow Connector 7"/>
          <p:cNvCxnSpPr/>
          <p:nvPr/>
        </p:nvCxnSpPr>
        <p:spPr>
          <a:xfrm flipH="1" flipV="1">
            <a:off x="6312325" y="4038600"/>
            <a:ext cx="1839538" cy="5630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6019800" y="4971006"/>
            <a:ext cx="2132064" cy="10616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Slide Number Placeholder 12"/>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55</a:t>
            </a:fld>
            <a:endParaRPr kumimoji="0" lang="en-US" dirty="0"/>
          </a:p>
        </p:txBody>
      </p:sp>
      <p:sp>
        <p:nvSpPr>
          <p:cNvPr id="18" name="TextBox 17"/>
          <p:cNvSpPr txBox="1"/>
          <p:nvPr/>
        </p:nvSpPr>
        <p:spPr>
          <a:xfrm>
            <a:off x="381000" y="4038600"/>
            <a:ext cx="4394200" cy="2308324"/>
          </a:xfrm>
          <a:prstGeom prst="rect">
            <a:avLst/>
          </a:prstGeom>
          <a:noFill/>
        </p:spPr>
        <p:txBody>
          <a:bodyPr wrap="square" rtlCol="0">
            <a:spAutoFit/>
          </a:bodyPr>
          <a:lstStyle/>
          <a:p>
            <a:r>
              <a:rPr lang="en-US" dirty="0" smtClean="0"/>
              <a:t>Mean is NOT synonymous with Average;</a:t>
            </a:r>
          </a:p>
          <a:p>
            <a:r>
              <a:rPr lang="en-US" dirty="0" smtClean="0"/>
              <a:t>It is one type of Average (</a:t>
            </a:r>
            <a:r>
              <a:rPr lang="en-US" dirty="0" err="1" smtClean="0"/>
              <a:t>subClass</a:t>
            </a:r>
            <a:r>
              <a:rPr lang="en-US" dirty="0"/>
              <a:t> </a:t>
            </a:r>
            <a:r>
              <a:rPr lang="en-US" dirty="0" smtClean="0"/>
              <a:t>of… ?)</a:t>
            </a:r>
          </a:p>
          <a:p>
            <a:endParaRPr lang="en-US" dirty="0"/>
          </a:p>
          <a:p>
            <a:r>
              <a:rPr lang="en-US" dirty="0" smtClean="0"/>
              <a:t>While Climate is a statistical assessment of meteorological measurements over long-time periods, it may not be useful (e.g. for querying) to classify it as an “Average” in the Knowledge Model</a:t>
            </a:r>
          </a:p>
        </p:txBody>
      </p:sp>
    </p:spTree>
    <p:extLst>
      <p:ext uri="{BB962C8B-B14F-4D97-AF65-F5344CB8AC3E}">
        <p14:creationId xmlns:p14="http://schemas.microsoft.com/office/powerpoint/2010/main" val="345942154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76200"/>
            <a:ext cx="8229600" cy="1143200"/>
          </a:xfrm>
          <a:prstGeom prst="rect">
            <a:avLst/>
          </a:prstGeom>
        </p:spPr>
        <p:txBody>
          <a:bodyPr lIns="91425" tIns="91425" rIns="91425" bIns="91425" anchor="b" anchorCtr="0">
            <a:noAutofit/>
          </a:bodyPr>
          <a:lstStyle/>
          <a:p>
            <a:pPr lvl="0" rtl="0">
              <a:buNone/>
            </a:pPr>
            <a:r>
              <a:rPr lang="en" sz="4400" b="0" dirty="0"/>
              <a:t>How We Will Get There </a:t>
            </a:r>
          </a:p>
        </p:txBody>
      </p:sp>
      <p:grpSp>
        <p:nvGrpSpPr>
          <p:cNvPr id="152" name="Shape 152"/>
          <p:cNvGrpSpPr/>
          <p:nvPr/>
        </p:nvGrpSpPr>
        <p:grpSpPr>
          <a:xfrm>
            <a:off x="6705600" y="1748037"/>
            <a:ext cx="2384379" cy="4576563"/>
            <a:chOff x="6800825" y="1280150"/>
            <a:chExt cx="1809775" cy="3058774"/>
          </a:xfrm>
        </p:grpSpPr>
        <p:pic>
          <p:nvPicPr>
            <p:cNvPr id="153" name="Shape 153"/>
            <p:cNvPicPr preferRelativeResize="0"/>
            <p:nvPr/>
          </p:nvPicPr>
          <p:blipFill>
            <a:blip r:embed="rId3"/>
            <a:stretch>
              <a:fillRect/>
            </a:stretch>
          </p:blipFill>
          <p:spPr>
            <a:xfrm>
              <a:off x="6907525" y="2236462"/>
              <a:ext cx="778677" cy="518175"/>
            </a:xfrm>
            <a:prstGeom prst="rect">
              <a:avLst/>
            </a:prstGeom>
          </p:spPr>
        </p:pic>
        <p:pic>
          <p:nvPicPr>
            <p:cNvPr id="154" name="Shape 154"/>
            <p:cNvPicPr preferRelativeResize="0"/>
            <p:nvPr/>
          </p:nvPicPr>
          <p:blipFill>
            <a:blip r:embed="rId4"/>
            <a:stretch>
              <a:fillRect/>
            </a:stretch>
          </p:blipFill>
          <p:spPr>
            <a:xfrm>
              <a:off x="7517125" y="3344275"/>
              <a:ext cx="929787" cy="546725"/>
            </a:xfrm>
            <a:prstGeom prst="rect">
              <a:avLst/>
            </a:prstGeom>
          </p:spPr>
        </p:pic>
        <p:pic>
          <p:nvPicPr>
            <p:cNvPr id="155" name="Shape 155"/>
            <p:cNvPicPr preferRelativeResize="0"/>
            <p:nvPr/>
          </p:nvPicPr>
          <p:blipFill>
            <a:blip r:embed="rId5"/>
            <a:stretch>
              <a:fillRect/>
            </a:stretch>
          </p:blipFill>
          <p:spPr>
            <a:xfrm>
              <a:off x="7517125" y="2812625"/>
              <a:ext cx="742949" cy="402234"/>
            </a:xfrm>
            <a:prstGeom prst="rect">
              <a:avLst/>
            </a:prstGeom>
          </p:spPr>
        </p:pic>
        <p:pic>
          <p:nvPicPr>
            <p:cNvPr id="156" name="Shape 156"/>
            <p:cNvPicPr preferRelativeResize="0"/>
            <p:nvPr/>
          </p:nvPicPr>
          <p:blipFill>
            <a:blip r:embed="rId6"/>
            <a:stretch>
              <a:fillRect/>
            </a:stretch>
          </p:blipFill>
          <p:spPr>
            <a:xfrm>
              <a:off x="6907525" y="3344275"/>
              <a:ext cx="564049" cy="546732"/>
            </a:xfrm>
            <a:prstGeom prst="rect">
              <a:avLst/>
            </a:prstGeom>
          </p:spPr>
        </p:pic>
        <p:pic>
          <p:nvPicPr>
            <p:cNvPr id="157" name="Shape 157"/>
            <p:cNvPicPr preferRelativeResize="0"/>
            <p:nvPr/>
          </p:nvPicPr>
          <p:blipFill>
            <a:blip r:embed="rId7"/>
            <a:stretch>
              <a:fillRect/>
            </a:stretch>
          </p:blipFill>
          <p:spPr>
            <a:xfrm>
              <a:off x="6800825" y="1280150"/>
              <a:ext cx="1131823" cy="518174"/>
            </a:xfrm>
            <a:prstGeom prst="rect">
              <a:avLst/>
            </a:prstGeom>
          </p:spPr>
        </p:pic>
        <p:pic>
          <p:nvPicPr>
            <p:cNvPr id="158" name="Shape 158"/>
            <p:cNvPicPr preferRelativeResize="0"/>
            <p:nvPr/>
          </p:nvPicPr>
          <p:blipFill>
            <a:blip r:embed="rId8"/>
            <a:stretch>
              <a:fillRect/>
            </a:stretch>
          </p:blipFill>
          <p:spPr>
            <a:xfrm>
              <a:off x="6800825" y="1798325"/>
              <a:ext cx="1413549" cy="518171"/>
            </a:xfrm>
            <a:prstGeom prst="rect">
              <a:avLst/>
            </a:prstGeom>
          </p:spPr>
        </p:pic>
        <p:pic>
          <p:nvPicPr>
            <p:cNvPr id="159" name="Shape 159"/>
            <p:cNvPicPr preferRelativeResize="0"/>
            <p:nvPr/>
          </p:nvPicPr>
          <p:blipFill>
            <a:blip r:embed="rId9"/>
            <a:stretch>
              <a:fillRect/>
            </a:stretch>
          </p:blipFill>
          <p:spPr>
            <a:xfrm>
              <a:off x="6907525" y="4020425"/>
              <a:ext cx="1703075" cy="318499"/>
            </a:xfrm>
            <a:prstGeom prst="rect">
              <a:avLst/>
            </a:prstGeom>
          </p:spPr>
        </p:pic>
        <p:pic>
          <p:nvPicPr>
            <p:cNvPr id="160" name="Shape 160"/>
            <p:cNvPicPr preferRelativeResize="0"/>
            <p:nvPr/>
          </p:nvPicPr>
          <p:blipFill>
            <a:blip r:embed="rId10"/>
            <a:stretch>
              <a:fillRect/>
            </a:stretch>
          </p:blipFill>
          <p:spPr>
            <a:xfrm>
              <a:off x="6907516" y="2754641"/>
              <a:ext cx="564055" cy="518175"/>
            </a:xfrm>
            <a:prstGeom prst="rect">
              <a:avLst/>
            </a:prstGeom>
          </p:spPr>
        </p:pic>
      </p:grpSp>
      <p:sp>
        <p:nvSpPr>
          <p:cNvPr id="161" name="Shape 161"/>
          <p:cNvSpPr txBox="1">
            <a:spLocks noGrp="1"/>
          </p:cNvSpPr>
          <p:nvPr>
            <p:ph type="body" idx="1"/>
          </p:nvPr>
        </p:nvSpPr>
        <p:spPr>
          <a:xfrm>
            <a:off x="304800" y="1447800"/>
            <a:ext cx="6421123" cy="4980400"/>
          </a:xfrm>
          <a:prstGeom prst="rect">
            <a:avLst/>
          </a:prstGeom>
        </p:spPr>
        <p:txBody>
          <a:bodyPr lIns="91425" tIns="91425" rIns="91425" bIns="91425" anchor="t" anchorCtr="0">
            <a:noAutofit/>
          </a:bodyPr>
          <a:lstStyle/>
          <a:p>
            <a:pPr marL="457200" lvl="0" indent="-342900" rtl="0">
              <a:lnSpc>
                <a:spcPct val="90000"/>
              </a:lnSpc>
              <a:buClr>
                <a:schemeClr val="dk1"/>
              </a:buClr>
              <a:buSzPct val="166666"/>
              <a:buFont typeface="Arial"/>
              <a:buChar char="•"/>
            </a:pPr>
            <a:r>
              <a:rPr lang="en" sz="2000" dirty="0"/>
              <a:t>Develop an integrated semantic platform that follows software engineering best practices and semantic web </a:t>
            </a:r>
            <a:r>
              <a:rPr lang="en" sz="2000" dirty="0" smtClean="0"/>
              <a:t>methodology</a:t>
            </a:r>
            <a:r>
              <a:rPr lang="en-US" sz="2000" dirty="0" smtClean="0"/>
              <a:t> and standards</a:t>
            </a:r>
            <a:endParaRPr lang="en" sz="2000" dirty="0"/>
          </a:p>
          <a:p>
            <a:pPr marL="457200" lvl="0" indent="-342900" rtl="0">
              <a:lnSpc>
                <a:spcPct val="90000"/>
              </a:lnSpc>
              <a:buClr>
                <a:schemeClr val="dk1"/>
              </a:buClr>
              <a:buSzPct val="100000"/>
              <a:buFont typeface="Arial"/>
              <a:buChar char="●"/>
            </a:pPr>
            <a:r>
              <a:rPr lang="en" sz="2000" dirty="0"/>
              <a:t>Combine </a:t>
            </a:r>
            <a:r>
              <a:rPr lang="en-US" sz="2000" dirty="0" smtClean="0"/>
              <a:t>machine-</a:t>
            </a:r>
            <a:r>
              <a:rPr lang="en" sz="2000" dirty="0" smtClean="0"/>
              <a:t>automated </a:t>
            </a:r>
            <a:r>
              <a:rPr lang="en-US" sz="2000" dirty="0" smtClean="0"/>
              <a:t>with </a:t>
            </a:r>
            <a:r>
              <a:rPr lang="en" sz="2000" dirty="0" smtClean="0"/>
              <a:t>manual </a:t>
            </a:r>
            <a:r>
              <a:rPr lang="en" sz="2000" dirty="0"/>
              <a:t>approaches to semantic annotation</a:t>
            </a:r>
          </a:p>
          <a:p>
            <a:pPr marL="457200" lvl="0" indent="-342900" rtl="0">
              <a:lnSpc>
                <a:spcPct val="115000"/>
              </a:lnSpc>
              <a:spcBef>
                <a:spcPts val="700"/>
              </a:spcBef>
              <a:buClr>
                <a:schemeClr val="dk1"/>
              </a:buClr>
              <a:buSzPct val="100000"/>
              <a:buFont typeface="Arial"/>
              <a:buChar char="●"/>
            </a:pPr>
            <a:r>
              <a:rPr lang="en" sz="2000" dirty="0"/>
              <a:t>Enhance pipeline for text-mining scientific literature to improve ontology contents and structure </a:t>
            </a:r>
          </a:p>
          <a:p>
            <a:pPr marL="457200" lvl="0" indent="-342900" rtl="0">
              <a:lnSpc>
                <a:spcPct val="115000"/>
              </a:lnSpc>
              <a:spcBef>
                <a:spcPts val="700"/>
              </a:spcBef>
              <a:buClr>
                <a:schemeClr val="dk1"/>
              </a:buClr>
              <a:buSzPct val="100000"/>
              <a:buFont typeface="Arial"/>
              <a:buChar char="●"/>
            </a:pPr>
            <a:r>
              <a:rPr lang="en" sz="2000" dirty="0"/>
              <a:t>Extend demonstration use cases with geosemantic search capabilities, </a:t>
            </a:r>
            <a:r>
              <a:rPr lang="en-US" sz="2000" dirty="0" smtClean="0"/>
              <a:t>and </a:t>
            </a:r>
            <a:r>
              <a:rPr lang="en" sz="2000" dirty="0" smtClean="0"/>
              <a:t>better </a:t>
            </a:r>
            <a:r>
              <a:rPr lang="en" sz="2000" dirty="0"/>
              <a:t>support for annotation and </a:t>
            </a:r>
            <a:r>
              <a:rPr lang="en" sz="2000" dirty="0" smtClean="0"/>
              <a:t>ingest</a:t>
            </a:r>
            <a:endParaRPr lang="en-US" sz="2000" dirty="0" smtClean="0"/>
          </a:p>
          <a:p>
            <a:pPr marL="457200" lvl="0" indent="-342900" rtl="0">
              <a:lnSpc>
                <a:spcPct val="115000"/>
              </a:lnSpc>
              <a:spcBef>
                <a:spcPts val="700"/>
              </a:spcBef>
              <a:buClr>
                <a:schemeClr val="dk1"/>
              </a:buClr>
              <a:buSzPct val="100000"/>
              <a:buFont typeface="Arial"/>
              <a:buChar char="●"/>
            </a:pPr>
            <a:r>
              <a:rPr lang="en-US" sz="2000" dirty="0" smtClean="0"/>
              <a:t>What?  OWL-DL/OBOÉ, OA</a:t>
            </a:r>
          </a:p>
          <a:p>
            <a:pPr marL="457200" lvl="0" indent="-342900" rtl="0">
              <a:lnSpc>
                <a:spcPct val="115000"/>
              </a:lnSpc>
              <a:spcBef>
                <a:spcPts val="700"/>
              </a:spcBef>
              <a:buClr>
                <a:schemeClr val="dk1"/>
              </a:buClr>
              <a:buSzPct val="100000"/>
              <a:buFont typeface="Arial"/>
              <a:buChar char="●"/>
            </a:pPr>
            <a:r>
              <a:rPr lang="en-US" sz="2000" dirty="0" smtClean="0"/>
              <a:t>From where? PROV-O, OA</a:t>
            </a:r>
          </a:p>
          <a:p>
            <a:pPr marL="457200" lvl="0" indent="-342900" rtl="0">
              <a:lnSpc>
                <a:spcPct val="115000"/>
              </a:lnSpc>
              <a:spcBef>
                <a:spcPts val="700"/>
              </a:spcBef>
              <a:buClr>
                <a:schemeClr val="dk1"/>
              </a:buClr>
              <a:buSzPct val="100000"/>
              <a:buFont typeface="Arial"/>
              <a:buChar char="●"/>
            </a:pPr>
            <a:r>
              <a:rPr lang="en-US" sz="2000" dirty="0" err="1" smtClean="0"/>
              <a:t>DwC</a:t>
            </a:r>
            <a:r>
              <a:rPr lang="en-US" sz="2000" dirty="0" smtClean="0"/>
              <a:t>, EML,  ISO</a:t>
            </a:r>
            <a:endParaRPr lang="en" sz="2000" dirty="0"/>
          </a:p>
        </p:txBody>
      </p:sp>
    </p:spTree>
    <p:extLst>
      <p:ext uri="{BB962C8B-B14F-4D97-AF65-F5344CB8AC3E}">
        <p14:creationId xmlns:p14="http://schemas.microsoft.com/office/powerpoint/2010/main" val="19991290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76200"/>
            <a:ext cx="8229600" cy="1143200"/>
          </a:xfrm>
          <a:prstGeom prst="rect">
            <a:avLst/>
          </a:prstGeom>
        </p:spPr>
        <p:txBody>
          <a:bodyPr lIns="91425" tIns="91425" rIns="91425" bIns="91425" anchor="b" anchorCtr="0">
            <a:noAutofit/>
          </a:bodyPr>
          <a:lstStyle/>
          <a:p>
            <a:pPr lvl="0" rtl="0">
              <a:buNone/>
            </a:pPr>
            <a:r>
              <a:rPr lang="en-US" sz="4400" b="0" dirty="0" smtClean="0"/>
              <a:t>Conclusion</a:t>
            </a:r>
            <a:endParaRPr lang="en" sz="4400" b="0" dirty="0"/>
          </a:p>
        </p:txBody>
      </p:sp>
      <p:sp>
        <p:nvSpPr>
          <p:cNvPr id="161" name="Shape 161"/>
          <p:cNvSpPr txBox="1">
            <a:spLocks noGrp="1"/>
          </p:cNvSpPr>
          <p:nvPr>
            <p:ph type="body" idx="1"/>
          </p:nvPr>
        </p:nvSpPr>
        <p:spPr>
          <a:xfrm>
            <a:off x="685800" y="1447800"/>
            <a:ext cx="7848600" cy="4980400"/>
          </a:xfrm>
          <a:prstGeom prst="rect">
            <a:avLst/>
          </a:prstGeom>
        </p:spPr>
        <p:txBody>
          <a:bodyPr lIns="91425" tIns="91425" rIns="91425" bIns="91425" anchor="t" anchorCtr="0">
            <a:noAutofit/>
          </a:bodyPr>
          <a:lstStyle/>
          <a:p>
            <a:pPr marL="457200" lvl="0" indent="-342900" rtl="0">
              <a:lnSpc>
                <a:spcPct val="90000"/>
              </a:lnSpc>
              <a:buClr>
                <a:schemeClr val="dk1"/>
              </a:buClr>
              <a:buSzPct val="166666"/>
              <a:buFont typeface="Arial"/>
              <a:buChar char="•"/>
            </a:pPr>
            <a:r>
              <a:rPr lang="en-US" sz="2000" dirty="0" smtClean="0"/>
              <a:t>The W3C </a:t>
            </a:r>
            <a:r>
              <a:rPr lang="en-US" sz="2000" dirty="0" smtClean="0"/>
              <a:t>is developing new languages (RDF, </a:t>
            </a:r>
            <a:r>
              <a:rPr lang="en-US" sz="2000" dirty="0"/>
              <a:t> </a:t>
            </a:r>
            <a:r>
              <a:rPr lang="en-US" sz="2000" dirty="0" smtClean="0"/>
              <a:t>OWL) that allow us to precisely define concepts in a rigorous, logical framework</a:t>
            </a:r>
          </a:p>
          <a:p>
            <a:pPr marL="114300" lvl="0" indent="0" rtl="0">
              <a:lnSpc>
                <a:spcPct val="90000"/>
              </a:lnSpc>
              <a:buClr>
                <a:schemeClr val="dk1"/>
              </a:buClr>
              <a:buSzPct val="166666"/>
              <a:buNone/>
            </a:pPr>
            <a:endParaRPr lang="en-US" sz="2000" dirty="0" smtClean="0"/>
          </a:p>
          <a:p>
            <a:pPr marL="457200" lvl="0" indent="-342900" rtl="0">
              <a:lnSpc>
                <a:spcPct val="90000"/>
              </a:lnSpc>
              <a:buClr>
                <a:schemeClr val="dk1"/>
              </a:buClr>
              <a:buSzPct val="166666"/>
              <a:buFont typeface="Arial"/>
              <a:buChar char="•"/>
            </a:pPr>
            <a:r>
              <a:rPr lang="en-US" sz="2000" dirty="0" smtClean="0"/>
              <a:t>These concepts are stored and arranged in Internet-accessible</a:t>
            </a:r>
            <a:r>
              <a:rPr lang="en-US" sz="2000" dirty="0" smtClean="0"/>
              <a:t> </a:t>
            </a:r>
            <a:r>
              <a:rPr lang="en-US" sz="2000" dirty="0" smtClean="0"/>
              <a:t>Ontologies, that are highly interoperable in the same way that HTML allows for standardized processing by different browsers or other applications</a:t>
            </a:r>
          </a:p>
          <a:p>
            <a:pPr marL="114300" lvl="0" indent="0" rtl="0">
              <a:lnSpc>
                <a:spcPct val="90000"/>
              </a:lnSpc>
              <a:buClr>
                <a:schemeClr val="dk1"/>
              </a:buClr>
              <a:buSzPct val="166666"/>
              <a:buNone/>
            </a:pPr>
            <a:endParaRPr lang="en-US" sz="2000" dirty="0" smtClean="0"/>
          </a:p>
          <a:p>
            <a:pPr marL="457200" lvl="0" indent="-342900" rtl="0">
              <a:lnSpc>
                <a:spcPct val="90000"/>
              </a:lnSpc>
              <a:buClr>
                <a:schemeClr val="dk1"/>
              </a:buClr>
              <a:buSzPct val="166666"/>
              <a:buFont typeface="Arial"/>
              <a:buChar char="•"/>
            </a:pPr>
            <a:r>
              <a:rPr lang="en-US" sz="2000" dirty="0" smtClean="0"/>
              <a:t>Ontologies also enable some machine processing, due to the complex logical axioms that can be specified in them</a:t>
            </a:r>
          </a:p>
          <a:p>
            <a:pPr marL="457200" lvl="0" indent="-342900" rtl="0">
              <a:lnSpc>
                <a:spcPct val="90000"/>
              </a:lnSpc>
              <a:buClr>
                <a:schemeClr val="dk1"/>
              </a:buClr>
              <a:buSzPct val="166666"/>
              <a:buFont typeface="Arial"/>
              <a:buChar char="•"/>
            </a:pPr>
            <a:endParaRPr lang="en-US" sz="2000" dirty="0"/>
          </a:p>
          <a:p>
            <a:pPr marL="457200" lvl="0" indent="-342900" rtl="0">
              <a:lnSpc>
                <a:spcPct val="90000"/>
              </a:lnSpc>
              <a:buClr>
                <a:schemeClr val="dk1"/>
              </a:buClr>
              <a:buSzPct val="166666"/>
              <a:buFont typeface="Arial"/>
              <a:buChar char="•"/>
            </a:pPr>
            <a:r>
              <a:rPr lang="en-US" sz="2000" dirty="0" smtClean="0"/>
              <a:t>We can “</a:t>
            </a:r>
            <a:r>
              <a:rPr lang="en-US" sz="2000" dirty="0" smtClean="0"/>
              <a:t>bind” our data to</a:t>
            </a:r>
            <a:r>
              <a:rPr lang="en-US" sz="2000" dirty="0" smtClean="0"/>
              <a:t> concepts defined in Ontologies,  through a process known as “semantic annotation”</a:t>
            </a:r>
          </a:p>
          <a:p>
            <a:pPr marL="457200" lvl="0" indent="-342900" rtl="0">
              <a:lnSpc>
                <a:spcPct val="90000"/>
              </a:lnSpc>
              <a:buClr>
                <a:schemeClr val="dk1"/>
              </a:buClr>
              <a:buSzPct val="166666"/>
              <a:buFont typeface="Arial"/>
              <a:buChar char="•"/>
            </a:pPr>
            <a:endParaRPr lang="en-US" sz="2000" dirty="0"/>
          </a:p>
          <a:p>
            <a:pPr marL="457200" lvl="0" indent="-342900" rtl="0">
              <a:lnSpc>
                <a:spcPct val="90000"/>
              </a:lnSpc>
              <a:buClr>
                <a:schemeClr val="dk1"/>
              </a:buClr>
              <a:buSzPct val="166666"/>
              <a:buFont typeface="Arial"/>
              <a:buChar char="•"/>
            </a:pPr>
            <a:r>
              <a:rPr lang="en-US" sz="2000" dirty="0" smtClean="0"/>
              <a:t>Doing so will hopefully enable a new standard for data discovery and interoperability throughout the Web.</a:t>
            </a:r>
            <a:endParaRPr lang="en" sz="2000" dirty="0"/>
          </a:p>
        </p:txBody>
      </p:sp>
    </p:spTree>
    <p:extLst>
      <p:ext uri="{BB962C8B-B14F-4D97-AF65-F5344CB8AC3E}">
        <p14:creationId xmlns:p14="http://schemas.microsoft.com/office/powerpoint/2010/main" val="210587199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240px-Plato_and_Aristotle_in_The_School_of_Athens,_by_italian_Rafae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5600" y="1371600"/>
            <a:ext cx="2286000" cy="2914650"/>
          </a:xfrm>
          <a:prstGeom prst="rect">
            <a:avLst/>
          </a:prstGeom>
        </p:spPr>
      </p:pic>
      <p:sp>
        <p:nvSpPr>
          <p:cNvPr id="10" name="Title 1"/>
          <p:cNvSpPr>
            <a:spLocks noGrp="1"/>
          </p:cNvSpPr>
          <p:nvPr>
            <p:ph type="title"/>
          </p:nvPr>
        </p:nvSpPr>
        <p:spPr>
          <a:xfrm>
            <a:off x="279411" y="353794"/>
            <a:ext cx="7958667" cy="701018"/>
          </a:xfrm>
        </p:spPr>
        <p:txBody>
          <a:bodyPr>
            <a:normAutofit/>
          </a:bodyPr>
          <a:lstStyle/>
          <a:p>
            <a:pPr algn="ctr"/>
            <a:r>
              <a:rPr lang="en-US" dirty="0" smtClean="0">
                <a:latin typeface="Trajan Pro"/>
                <a:ea typeface="ＭＳ Ｐゴシック" pitchFamily="34" charset="-128"/>
              </a:rPr>
              <a:t>Semantics can help</a:t>
            </a:r>
          </a:p>
        </p:txBody>
      </p:sp>
      <p:sp>
        <p:nvSpPr>
          <p:cNvPr id="8" name="TextBox 7"/>
          <p:cNvSpPr txBox="1"/>
          <p:nvPr/>
        </p:nvSpPr>
        <p:spPr>
          <a:xfrm>
            <a:off x="1295400" y="1447800"/>
            <a:ext cx="1708979" cy="3970318"/>
          </a:xfrm>
          <a:prstGeom prst="rect">
            <a:avLst/>
          </a:prstGeom>
          <a:noFill/>
        </p:spPr>
        <p:txBody>
          <a:bodyPr wrap="none" rtlCol="0">
            <a:spAutoFit/>
          </a:bodyPr>
          <a:lstStyle/>
          <a:p>
            <a:r>
              <a:rPr lang="en-US" b="1" dirty="0" smtClean="0">
                <a:latin typeface="Trajan Pro"/>
              </a:rPr>
              <a:t>Category</a:t>
            </a:r>
          </a:p>
          <a:p>
            <a:r>
              <a:rPr lang="en-US" b="1" dirty="0" smtClean="0">
                <a:latin typeface="Trajan Pro"/>
              </a:rPr>
              <a:t>Metaphor</a:t>
            </a:r>
          </a:p>
          <a:p>
            <a:r>
              <a:rPr lang="en-US" b="1" dirty="0" smtClean="0">
                <a:latin typeface="Trajan Pro"/>
              </a:rPr>
              <a:t>Hypothesis</a:t>
            </a:r>
          </a:p>
          <a:p>
            <a:endParaRPr lang="en-US" b="1" dirty="0">
              <a:latin typeface="Trajan Pro"/>
            </a:endParaRPr>
          </a:p>
          <a:p>
            <a:r>
              <a:rPr lang="en-US" b="1" dirty="0" smtClean="0">
                <a:latin typeface="Trajan Pro"/>
              </a:rPr>
              <a:t>Quantity</a:t>
            </a:r>
          </a:p>
          <a:p>
            <a:r>
              <a:rPr lang="en-US" b="1" dirty="0" smtClean="0">
                <a:latin typeface="Trajan Pro"/>
              </a:rPr>
              <a:t>Quality</a:t>
            </a:r>
          </a:p>
          <a:p>
            <a:endParaRPr lang="en-US" b="1" dirty="0" smtClean="0">
              <a:latin typeface="Trajan Pro"/>
            </a:endParaRPr>
          </a:p>
          <a:p>
            <a:r>
              <a:rPr lang="en-US" b="1" dirty="0" smtClean="0">
                <a:latin typeface="Trajan Pro"/>
              </a:rPr>
              <a:t>Genus</a:t>
            </a:r>
          </a:p>
          <a:p>
            <a:r>
              <a:rPr lang="en-US" b="1" dirty="0" smtClean="0">
                <a:latin typeface="Trajan Pro"/>
              </a:rPr>
              <a:t>Species</a:t>
            </a:r>
          </a:p>
          <a:p>
            <a:endParaRPr lang="en-US" b="1" dirty="0" smtClean="0">
              <a:latin typeface="Trajan Pro"/>
            </a:endParaRPr>
          </a:p>
          <a:p>
            <a:r>
              <a:rPr lang="en-US" b="1" dirty="0" smtClean="0">
                <a:latin typeface="Trajan Pro"/>
              </a:rPr>
              <a:t>Subject</a:t>
            </a:r>
          </a:p>
          <a:p>
            <a:r>
              <a:rPr lang="en-US" b="1" dirty="0" smtClean="0">
                <a:latin typeface="Trajan Pro"/>
              </a:rPr>
              <a:t>Predicate</a:t>
            </a:r>
          </a:p>
          <a:p>
            <a:r>
              <a:rPr lang="en-US" b="1" dirty="0" smtClean="0">
                <a:latin typeface="Trajan Pro"/>
              </a:rPr>
              <a:t>Object</a:t>
            </a:r>
          </a:p>
          <a:p>
            <a:r>
              <a:rPr lang="en-US" b="1" dirty="0" smtClean="0">
                <a:latin typeface="Trajan Pro"/>
              </a:rPr>
              <a:t>Verb</a:t>
            </a:r>
            <a:endParaRPr lang="en-US" b="1" dirty="0">
              <a:latin typeface="Trajan Pro"/>
            </a:endParaRPr>
          </a:p>
        </p:txBody>
      </p:sp>
      <p:sp>
        <p:nvSpPr>
          <p:cNvPr id="9" name="TextBox 8"/>
          <p:cNvSpPr txBox="1"/>
          <p:nvPr/>
        </p:nvSpPr>
        <p:spPr>
          <a:xfrm>
            <a:off x="816516" y="5830669"/>
            <a:ext cx="7843238" cy="646331"/>
          </a:xfrm>
          <a:prstGeom prst="rect">
            <a:avLst/>
          </a:prstGeom>
          <a:noFill/>
        </p:spPr>
        <p:txBody>
          <a:bodyPr wrap="none" rtlCol="0">
            <a:spAutoFit/>
          </a:bodyPr>
          <a:lstStyle/>
          <a:p>
            <a:pPr algn="ctr"/>
            <a:r>
              <a:rPr lang="en-US" b="1" i="1" dirty="0" smtClean="0">
                <a:latin typeface="Trajan Pro"/>
              </a:rPr>
              <a:t>Forms/ideas embodied in matter and change: </a:t>
            </a:r>
          </a:p>
          <a:p>
            <a:pPr algn="ctr"/>
            <a:r>
              <a:rPr lang="en-US" b="1" i="1" dirty="0" smtClean="0">
                <a:latin typeface="Trajan Pro"/>
              </a:rPr>
              <a:t>the physical world  &amp; focus of Scientific Investigation</a:t>
            </a:r>
            <a:endParaRPr lang="en-US" b="1" i="1" dirty="0">
              <a:latin typeface="Trajan Pro"/>
            </a:endParaRPr>
          </a:p>
        </p:txBody>
      </p:sp>
    </p:spTree>
    <p:extLst>
      <p:ext uri="{BB962C8B-B14F-4D97-AF65-F5344CB8AC3E}">
        <p14:creationId xmlns:p14="http://schemas.microsoft.com/office/powerpoint/2010/main" val="3946411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64B0D19-33EB-E945-8317-571F5F390B0E}" type="datetime3">
              <a:rPr lang="en-US" smtClean="0"/>
              <a:t>28 July 2014</a:t>
            </a:fld>
            <a:endParaRPr lang="en-US" dirty="0"/>
          </a:p>
        </p:txBody>
      </p:sp>
      <p:sp>
        <p:nvSpPr>
          <p:cNvPr id="6" name="Slide Number Placeholder 5"/>
          <p:cNvSpPr>
            <a:spLocks noGrp="1"/>
          </p:cNvSpPr>
          <p:nvPr>
            <p:ph type="sldNum" sz="quarter" idx="12"/>
          </p:nvPr>
        </p:nvSpPr>
        <p:spPr/>
        <p:txBody>
          <a:bodyPr/>
          <a:lstStyle/>
          <a:p>
            <a:fld id="{F561DF2B-B89A-1D4B-BD1C-5FB167A0A89A}" type="slidenum">
              <a:rPr lang="en-US" smtClean="0"/>
              <a:pPr/>
              <a:t>7</a:t>
            </a:fld>
            <a:endParaRPr lang="en-US"/>
          </a:p>
        </p:txBody>
      </p:sp>
      <p:pic>
        <p:nvPicPr>
          <p:cNvPr id="7" name="Picture 6" descr="240px-Plato_and_Aristotle_in_The_School_of_Athens,_by_italian_Rafae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1219200"/>
            <a:ext cx="2286000" cy="2914650"/>
          </a:xfrm>
          <a:prstGeom prst="rect">
            <a:avLst/>
          </a:prstGeom>
        </p:spPr>
      </p:pic>
      <p:sp>
        <p:nvSpPr>
          <p:cNvPr id="10" name="Title 1"/>
          <p:cNvSpPr>
            <a:spLocks noGrp="1"/>
          </p:cNvSpPr>
          <p:nvPr>
            <p:ph type="title"/>
          </p:nvPr>
        </p:nvSpPr>
        <p:spPr>
          <a:xfrm>
            <a:off x="279411" y="152400"/>
            <a:ext cx="7958667" cy="701018"/>
          </a:xfrm>
        </p:spPr>
        <p:txBody>
          <a:bodyPr>
            <a:normAutofit/>
          </a:bodyPr>
          <a:lstStyle/>
          <a:p>
            <a:pPr algn="ctr"/>
            <a:r>
              <a:rPr lang="en-US" dirty="0" smtClean="0">
                <a:ea typeface="ＭＳ Ｐゴシック" pitchFamily="34" charset="-128"/>
              </a:rPr>
              <a:t>Semantics can help</a:t>
            </a:r>
          </a:p>
        </p:txBody>
      </p:sp>
      <p:sp>
        <p:nvSpPr>
          <p:cNvPr id="2" name="TextBox 1"/>
          <p:cNvSpPr txBox="1"/>
          <p:nvPr/>
        </p:nvSpPr>
        <p:spPr>
          <a:xfrm>
            <a:off x="-304799" y="990600"/>
            <a:ext cx="6553199" cy="5262980"/>
          </a:xfrm>
          <a:prstGeom prst="rect">
            <a:avLst/>
          </a:prstGeom>
          <a:noFill/>
        </p:spPr>
        <p:txBody>
          <a:bodyPr wrap="square" rtlCol="0">
            <a:spAutoFit/>
          </a:bodyPr>
          <a:lstStyle/>
          <a:p>
            <a:pPr marL="651510" lvl="1"/>
            <a:r>
              <a:rPr lang="en-US" sz="2800" dirty="0" smtClean="0"/>
              <a:t>Help discover, integrate data exposed on the Web:</a:t>
            </a:r>
            <a:br>
              <a:rPr lang="en-US" sz="2800" dirty="0" smtClean="0"/>
            </a:br>
            <a:endParaRPr lang="en-US" sz="2800" dirty="0" smtClean="0"/>
          </a:p>
          <a:p>
            <a:pPr marL="1108710" lvl="1" indent="-457200">
              <a:buFont typeface="Arial"/>
              <a:buChar char="•"/>
            </a:pPr>
            <a:r>
              <a:rPr lang="en-US" sz="2800" dirty="0" smtClean="0"/>
              <a:t>Metadata and keywords were a start</a:t>
            </a:r>
          </a:p>
          <a:p>
            <a:pPr marL="1108710" lvl="1" indent="-457200">
              <a:buFont typeface="Arial"/>
              <a:buChar char="•"/>
            </a:pPr>
            <a:r>
              <a:rPr lang="en-US" sz="2800" dirty="0"/>
              <a:t>C</a:t>
            </a:r>
            <a:r>
              <a:rPr lang="en-US" sz="2800" dirty="0" smtClean="0"/>
              <a:t>ontrolled </a:t>
            </a:r>
            <a:r>
              <a:rPr lang="en-US" sz="2800" dirty="0"/>
              <a:t>vocabularies: an improvement, but can do </a:t>
            </a:r>
            <a:r>
              <a:rPr lang="en-US" sz="2800" dirty="0" smtClean="0"/>
              <a:t>more</a:t>
            </a:r>
            <a:br>
              <a:rPr lang="en-US" sz="2800" dirty="0" smtClean="0"/>
            </a:br>
            <a:r>
              <a:rPr lang="en-US" sz="2800" dirty="0" smtClean="0"/>
              <a:t>with </a:t>
            </a:r>
            <a:r>
              <a:rPr lang="en-US" sz="2800" dirty="0"/>
              <a:t>today’s </a:t>
            </a:r>
            <a:r>
              <a:rPr lang="en-US" sz="2800" dirty="0" smtClean="0"/>
              <a:t>technology</a:t>
            </a:r>
          </a:p>
          <a:p>
            <a:pPr marL="1108710" lvl="1" indent="-457200">
              <a:buFont typeface="Arial"/>
              <a:buChar char="•"/>
            </a:pPr>
            <a:r>
              <a:rPr lang="en-US" sz="2800" dirty="0" smtClean="0"/>
              <a:t>Ontologies</a:t>
            </a:r>
            <a:r>
              <a:rPr lang="en-US" sz="2800" dirty="0"/>
              <a:t>:  based on </a:t>
            </a:r>
            <a:r>
              <a:rPr lang="en-US" sz="2800" dirty="0" smtClean="0"/>
              <a:t>W3C</a:t>
            </a:r>
            <a:br>
              <a:rPr lang="en-US" sz="2800" dirty="0" smtClean="0"/>
            </a:br>
            <a:r>
              <a:rPr lang="en-US" sz="2800" dirty="0" smtClean="0"/>
              <a:t>standards—</a:t>
            </a:r>
            <a:r>
              <a:rPr lang="en-US" sz="2800" dirty="0"/>
              <a:t>RDF, </a:t>
            </a:r>
            <a:r>
              <a:rPr lang="en-US" sz="2800" dirty="0" smtClean="0"/>
              <a:t>SKOS, RDFS, OWL</a:t>
            </a:r>
          </a:p>
          <a:p>
            <a:pPr marL="1108710" lvl="1" indent="-457200">
              <a:buFont typeface="Arial"/>
              <a:buChar char="•"/>
            </a:pPr>
            <a:r>
              <a:rPr lang="en-US" sz="2800" dirty="0" smtClean="0"/>
              <a:t>Modeling concepts in a domain for </a:t>
            </a:r>
          </a:p>
          <a:p>
            <a:pPr marL="651510" lvl="1"/>
            <a:r>
              <a:rPr lang="en-US" sz="2800" dirty="0"/>
              <a:t> </a:t>
            </a:r>
            <a:r>
              <a:rPr lang="en-US" sz="2800" dirty="0" smtClean="0"/>
              <a:t>     heuristic and pedagogical value</a:t>
            </a:r>
          </a:p>
        </p:txBody>
      </p:sp>
    </p:spTree>
    <p:extLst>
      <p:ext uri="{BB962C8B-B14F-4D97-AF65-F5344CB8AC3E}">
        <p14:creationId xmlns:p14="http://schemas.microsoft.com/office/powerpoint/2010/main" val="3778682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412296" y="1066801"/>
            <a:ext cx="8229600" cy="1981200"/>
          </a:xfrm>
          <a:prstGeom prst="rect">
            <a:avLst/>
          </a:prstGeom>
        </p:spPr>
        <p:txBody>
          <a:bodyPr lIns="91425" tIns="91425" rIns="91425" bIns="91425" anchor="t" anchorCtr="0">
            <a:noAutofit/>
          </a:bodyPr>
          <a:lstStyle/>
          <a:p>
            <a:pPr lvl="0" rtl="0">
              <a:buNone/>
            </a:pPr>
            <a:r>
              <a:rPr lang="en" sz="1800" b="1" dirty="0"/>
              <a:t>Data Discovery and Interpretation is difficult </a:t>
            </a:r>
            <a:r>
              <a:rPr lang="en" sz="1800" dirty="0"/>
              <a:t>due to the vastly heterogeneous data of Ecological and Environmental sciences, arising from</a:t>
            </a:r>
          </a:p>
          <a:p>
            <a:pPr marL="457200" lvl="0" indent="-342900" rtl="0">
              <a:lnSpc>
                <a:spcPct val="80000"/>
              </a:lnSpc>
              <a:buClr>
                <a:schemeClr val="dk1"/>
              </a:buClr>
              <a:buSzPct val="100000"/>
              <a:buFont typeface="Arial"/>
              <a:buChar char="●"/>
            </a:pPr>
            <a:r>
              <a:rPr lang="en" sz="1800" b="1" dirty="0"/>
              <a:t>Independent Schemas and Vocabularies</a:t>
            </a:r>
          </a:p>
          <a:p>
            <a:pPr marL="457200" lvl="0" indent="-342900" rtl="0">
              <a:lnSpc>
                <a:spcPct val="80000"/>
              </a:lnSpc>
              <a:buClr>
                <a:schemeClr val="dk1"/>
              </a:buClr>
              <a:buSzPct val="100000"/>
              <a:buFont typeface="Arial"/>
              <a:buChar char="●"/>
            </a:pPr>
            <a:r>
              <a:rPr lang="en" sz="1800" b="1" dirty="0"/>
              <a:t>Lack of (consistent) Annotation </a:t>
            </a:r>
            <a:r>
              <a:rPr lang="en-US" sz="1800" b="1" dirty="0" smtClean="0"/>
              <a:t>M</a:t>
            </a:r>
            <a:r>
              <a:rPr lang="en" sz="1800" b="1" dirty="0" smtClean="0"/>
              <a:t>echanisms</a:t>
            </a:r>
            <a:endParaRPr lang="en" sz="1800" b="1" dirty="0"/>
          </a:p>
          <a:p>
            <a:pPr marL="457200" lvl="0" indent="-342900" rtl="0">
              <a:lnSpc>
                <a:spcPct val="80000"/>
              </a:lnSpc>
              <a:buClr>
                <a:schemeClr val="dk1"/>
              </a:buClr>
              <a:buSzPct val="100000"/>
              <a:buFont typeface="Arial"/>
              <a:buChar char="●"/>
            </a:pPr>
            <a:r>
              <a:rPr lang="en" sz="1800" b="1" dirty="0"/>
              <a:t>Lack of </a:t>
            </a:r>
            <a:r>
              <a:rPr lang="en" sz="1800" b="1" dirty="0" smtClean="0"/>
              <a:t>Platforms</a:t>
            </a:r>
            <a:r>
              <a:rPr lang="en-US" sz="1800" b="1" dirty="0" smtClean="0"/>
              <a:t>/Tools Implementing Solutions</a:t>
            </a:r>
            <a:endParaRPr lang="en" sz="1800" b="1" dirty="0"/>
          </a:p>
          <a:p>
            <a:endParaRPr lang="en" sz="1800" b="1" dirty="0"/>
          </a:p>
          <a:p>
            <a:endParaRPr lang="en" sz="1800" b="1" dirty="0"/>
          </a:p>
        </p:txBody>
      </p:sp>
      <p:sp>
        <p:nvSpPr>
          <p:cNvPr id="105" name="Shape 105"/>
          <p:cNvSpPr txBox="1">
            <a:spLocks noGrp="1"/>
          </p:cNvSpPr>
          <p:nvPr>
            <p:ph type="title"/>
          </p:nvPr>
        </p:nvSpPr>
        <p:spPr>
          <a:xfrm>
            <a:off x="457200" y="274637"/>
            <a:ext cx="8229600" cy="639763"/>
          </a:xfrm>
          <a:prstGeom prst="rect">
            <a:avLst/>
          </a:prstGeom>
        </p:spPr>
        <p:txBody>
          <a:bodyPr lIns="91425" tIns="91425" rIns="91425" bIns="91425" anchor="b" anchorCtr="0">
            <a:noAutofit/>
          </a:bodyPr>
          <a:lstStyle/>
          <a:p>
            <a:pPr lvl="0" algn="ctr" rtl="0">
              <a:buNone/>
            </a:pPr>
            <a:r>
              <a:rPr lang="en" b="0" dirty="0" smtClean="0"/>
              <a:t>Semantics Challenges</a:t>
            </a:r>
            <a:endParaRPr lang="en" b="0" dirty="0"/>
          </a:p>
        </p:txBody>
      </p:sp>
      <p:grpSp>
        <p:nvGrpSpPr>
          <p:cNvPr id="106" name="Shape 106"/>
          <p:cNvGrpSpPr/>
          <p:nvPr/>
        </p:nvGrpSpPr>
        <p:grpSpPr>
          <a:xfrm>
            <a:off x="838200" y="2667000"/>
            <a:ext cx="7492698" cy="3886200"/>
            <a:chOff x="30399" y="2866974"/>
            <a:chExt cx="7047435" cy="2200325"/>
          </a:xfrm>
        </p:grpSpPr>
        <p:pic>
          <p:nvPicPr>
            <p:cNvPr id="107" name="Shape 107"/>
            <p:cNvPicPr preferRelativeResize="0"/>
            <p:nvPr/>
          </p:nvPicPr>
          <p:blipFill>
            <a:blip r:embed="rId3"/>
            <a:stretch>
              <a:fillRect/>
            </a:stretch>
          </p:blipFill>
          <p:spPr>
            <a:xfrm>
              <a:off x="30399" y="3852800"/>
              <a:ext cx="3729450" cy="1214499"/>
            </a:xfrm>
            <a:prstGeom prst="rect">
              <a:avLst/>
            </a:prstGeom>
          </p:spPr>
        </p:pic>
        <p:pic>
          <p:nvPicPr>
            <p:cNvPr id="108" name="Shape 108"/>
            <p:cNvPicPr preferRelativeResize="0"/>
            <p:nvPr/>
          </p:nvPicPr>
          <p:blipFill>
            <a:blip r:embed="rId4"/>
            <a:stretch>
              <a:fillRect/>
            </a:stretch>
          </p:blipFill>
          <p:spPr>
            <a:xfrm>
              <a:off x="4293825" y="3852800"/>
              <a:ext cx="2784010" cy="1214499"/>
            </a:xfrm>
            <a:prstGeom prst="rect">
              <a:avLst/>
            </a:prstGeom>
          </p:spPr>
        </p:pic>
        <p:sp>
          <p:nvSpPr>
            <p:cNvPr id="109" name="Shape 109"/>
            <p:cNvSpPr/>
            <p:nvPr/>
          </p:nvSpPr>
          <p:spPr>
            <a:xfrm>
              <a:off x="542925" y="3895725"/>
              <a:ext cx="533399" cy="152399"/>
            </a:xfrm>
            <a:prstGeom prst="roundRect">
              <a:avLst>
                <a:gd name="adj" fmla="val 16667"/>
              </a:avLst>
            </a:prstGeom>
            <a:noFill/>
            <a:ln w="19050" cap="flat">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10" name="Shape 110"/>
            <p:cNvSpPr/>
            <p:nvPr/>
          </p:nvSpPr>
          <p:spPr>
            <a:xfrm>
              <a:off x="4791075" y="3819525"/>
              <a:ext cx="476400" cy="152399"/>
            </a:xfrm>
            <a:prstGeom prst="roundRect">
              <a:avLst>
                <a:gd name="adj" fmla="val 16667"/>
              </a:avLst>
            </a:prstGeom>
            <a:noFill/>
            <a:ln w="19050" cap="flat">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11" name="Shape 111"/>
            <p:cNvSpPr/>
            <p:nvPr/>
          </p:nvSpPr>
          <p:spPr>
            <a:xfrm>
              <a:off x="1590675" y="3895725"/>
              <a:ext cx="361800" cy="152399"/>
            </a:xfrm>
            <a:prstGeom prst="roundRect">
              <a:avLst>
                <a:gd name="adj" fmla="val 16667"/>
              </a:avLst>
            </a:prstGeom>
            <a:noFill/>
            <a:ln w="19050" cap="flat">
              <a:solidFill>
                <a:srgbClr val="0000FF"/>
              </a:solidFill>
              <a:prstDash val="solid"/>
              <a:round/>
              <a:headEnd type="none" w="med" len="med"/>
              <a:tailEnd type="none" w="med" len="med"/>
            </a:ln>
          </p:spPr>
          <p:txBody>
            <a:bodyPr lIns="91425" tIns="91425" rIns="91425" bIns="91425" anchor="ctr" anchorCtr="0">
              <a:noAutofit/>
            </a:bodyPr>
            <a:lstStyle/>
            <a:p>
              <a:endParaRPr/>
            </a:p>
          </p:txBody>
        </p:sp>
        <p:sp>
          <p:nvSpPr>
            <p:cNvPr id="112" name="Shape 112"/>
            <p:cNvSpPr/>
            <p:nvPr/>
          </p:nvSpPr>
          <p:spPr>
            <a:xfrm>
              <a:off x="5934075" y="3819525"/>
              <a:ext cx="361800" cy="152399"/>
            </a:xfrm>
            <a:prstGeom prst="roundRect">
              <a:avLst>
                <a:gd name="adj" fmla="val 16667"/>
              </a:avLst>
            </a:prstGeom>
            <a:noFill/>
            <a:ln w="19050" cap="flat">
              <a:solidFill>
                <a:srgbClr val="0000FF"/>
              </a:solidFill>
              <a:prstDash val="solid"/>
              <a:round/>
              <a:headEnd type="none" w="med" len="med"/>
              <a:tailEnd type="none" w="med" len="med"/>
            </a:ln>
          </p:spPr>
          <p:txBody>
            <a:bodyPr lIns="91425" tIns="91425" rIns="91425" bIns="91425" anchor="ctr" anchorCtr="0">
              <a:noAutofit/>
            </a:bodyPr>
            <a:lstStyle/>
            <a:p>
              <a:endParaRPr/>
            </a:p>
          </p:txBody>
        </p:sp>
        <p:sp>
          <p:nvSpPr>
            <p:cNvPr id="113" name="Shape 113"/>
            <p:cNvSpPr/>
            <p:nvPr/>
          </p:nvSpPr>
          <p:spPr>
            <a:xfrm>
              <a:off x="600075" y="3211125"/>
              <a:ext cx="4667283" cy="684600"/>
            </a:xfrm>
            <a:custGeom>
              <a:avLst/>
              <a:gdLst/>
              <a:ahLst/>
              <a:cxnLst/>
              <a:rect l="0" t="0" r="0" b="0"/>
              <a:pathLst>
                <a:path w="182387" h="27384" extrusionOk="0">
                  <a:moveTo>
                    <a:pt x="11508" y="27384"/>
                  </a:moveTo>
                  <a:cubicBezTo>
                    <a:pt x="11571" y="23447"/>
                    <a:pt x="-14590" y="7953"/>
                    <a:pt x="11889" y="3762"/>
                  </a:cubicBezTo>
                  <a:cubicBezTo>
                    <a:pt x="38368" y="-429"/>
                    <a:pt x="143842" y="-1191"/>
                    <a:pt x="170385" y="2238"/>
                  </a:cubicBezTo>
                  <a:cubicBezTo>
                    <a:pt x="196928" y="5667"/>
                    <a:pt x="171020" y="20653"/>
                    <a:pt x="171147" y="24336"/>
                  </a:cubicBezTo>
                </a:path>
              </a:pathLst>
            </a:custGeom>
            <a:noFill/>
            <a:ln w="19050" cap="flat">
              <a:solidFill>
                <a:srgbClr val="FF0000"/>
              </a:solidFill>
              <a:prstDash val="solid"/>
              <a:round/>
              <a:headEnd type="none" w="lg" len="lg"/>
              <a:tailEnd type="none" w="lg" len="lg"/>
            </a:ln>
          </p:spPr>
        </p:sp>
        <p:sp>
          <p:nvSpPr>
            <p:cNvPr id="114" name="Shape 114"/>
            <p:cNvSpPr/>
            <p:nvPr/>
          </p:nvSpPr>
          <p:spPr>
            <a:xfrm>
              <a:off x="1504950" y="3505200"/>
              <a:ext cx="5024496" cy="400075"/>
            </a:xfrm>
            <a:custGeom>
              <a:avLst/>
              <a:gdLst/>
              <a:ahLst/>
              <a:cxnLst/>
              <a:rect l="0" t="0" r="0" b="0"/>
              <a:pathLst>
                <a:path w="183560" h="21614" extrusionOk="0">
                  <a:moveTo>
                    <a:pt x="11918" y="21614"/>
                  </a:moveTo>
                  <a:cubicBezTo>
                    <a:pt x="11918" y="18566"/>
                    <a:pt x="-14815" y="6691"/>
                    <a:pt x="11918" y="3326"/>
                  </a:cubicBezTo>
                  <a:cubicBezTo>
                    <a:pt x="38651" y="-39"/>
                    <a:pt x="145966" y="-1055"/>
                    <a:pt x="172319" y="1421"/>
                  </a:cubicBezTo>
                  <a:cubicBezTo>
                    <a:pt x="198671" y="3897"/>
                    <a:pt x="170414" y="15391"/>
                    <a:pt x="170033" y="18185"/>
                  </a:cubicBezTo>
                </a:path>
              </a:pathLst>
            </a:custGeom>
            <a:noFill/>
            <a:ln w="19050" cap="flat">
              <a:solidFill>
                <a:srgbClr val="0000FF"/>
              </a:solidFill>
              <a:prstDash val="solid"/>
              <a:round/>
              <a:headEnd type="none" w="lg" len="lg"/>
              <a:tailEnd type="none" w="lg" len="lg"/>
            </a:ln>
          </p:spPr>
        </p:sp>
        <p:pic>
          <p:nvPicPr>
            <p:cNvPr id="115" name="Shape 115"/>
            <p:cNvPicPr preferRelativeResize="0"/>
            <p:nvPr/>
          </p:nvPicPr>
          <p:blipFill>
            <a:blip r:embed="rId5"/>
            <a:stretch>
              <a:fillRect/>
            </a:stretch>
          </p:blipFill>
          <p:spPr>
            <a:xfrm>
              <a:off x="3464200" y="3123167"/>
              <a:ext cx="384267" cy="662089"/>
            </a:xfrm>
            <a:prstGeom prst="rect">
              <a:avLst/>
            </a:prstGeom>
          </p:spPr>
        </p:pic>
        <p:sp>
          <p:nvSpPr>
            <p:cNvPr id="116" name="Shape 116"/>
            <p:cNvSpPr/>
            <p:nvPr/>
          </p:nvSpPr>
          <p:spPr>
            <a:xfrm>
              <a:off x="2464402" y="2866974"/>
              <a:ext cx="850199" cy="256200"/>
            </a:xfrm>
            <a:prstGeom prst="wedgeEllipseCallout">
              <a:avLst>
                <a:gd name="adj1" fmla="val 76706"/>
                <a:gd name="adj2" fmla="val 70716"/>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buNone/>
              </a:pPr>
              <a:r>
                <a:rPr lang="en" sz="800" b="1">
                  <a:solidFill>
                    <a:srgbClr val="FF0000"/>
                  </a:solidFill>
                </a:rPr>
                <a:t>same?</a:t>
              </a:r>
            </a:p>
          </p:txBody>
        </p:sp>
      </p:grpSp>
    </p:spTree>
    <p:extLst>
      <p:ext uri="{BB962C8B-B14F-4D97-AF65-F5344CB8AC3E}">
        <p14:creationId xmlns:p14="http://schemas.microsoft.com/office/powerpoint/2010/main" val="8093852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31838"/>
            <a:ext cx="8229600" cy="563562"/>
          </a:xfrm>
        </p:spPr>
        <p:txBody>
          <a:bodyPr/>
          <a:lstStyle/>
          <a:p>
            <a:r>
              <a:rPr lang="en-US" dirty="0" smtClean="0"/>
              <a:t>How can formal ontology help</a:t>
            </a:r>
            <a:endParaRPr lang="en-US" dirty="0"/>
          </a:p>
        </p:txBody>
      </p:sp>
      <p:sp>
        <p:nvSpPr>
          <p:cNvPr id="3" name="Content Placeholder 2"/>
          <p:cNvSpPr>
            <a:spLocks noGrp="1"/>
          </p:cNvSpPr>
          <p:nvPr>
            <p:ph idx="1"/>
          </p:nvPr>
        </p:nvSpPr>
        <p:spPr>
          <a:xfrm>
            <a:off x="457200" y="1905000"/>
            <a:ext cx="8229600" cy="4038600"/>
          </a:xfrm>
        </p:spPr>
        <p:txBody>
          <a:bodyPr>
            <a:normAutofit fontScale="92500" lnSpcReduction="20000"/>
          </a:bodyPr>
          <a:lstStyle/>
          <a:p>
            <a:r>
              <a:rPr lang="en-US" dirty="0" smtClean="0"/>
              <a:t>When we annotate data how do we know which definition is being referred to?</a:t>
            </a:r>
          </a:p>
          <a:p>
            <a:endParaRPr lang="en-US" dirty="0" smtClean="0"/>
          </a:p>
          <a:p>
            <a:r>
              <a:rPr lang="en-US" dirty="0" smtClean="0"/>
              <a:t>Incumbent upon scientists to clearly and formally define terms if they want to enable data discovery and integration</a:t>
            </a:r>
          </a:p>
          <a:p>
            <a:endParaRPr lang="en-US" dirty="0" smtClean="0"/>
          </a:p>
          <a:p>
            <a:r>
              <a:rPr lang="en-US" dirty="0" smtClean="0"/>
              <a:t>Formal ontologies can help by restricting interpretation of terms toward their intended meanings</a:t>
            </a:r>
            <a:endParaRPr lang="en-US" dirty="0"/>
          </a:p>
        </p:txBody>
      </p:sp>
    </p:spTree>
    <p:extLst>
      <p:ext uri="{BB962C8B-B14F-4D97-AF65-F5344CB8AC3E}">
        <p14:creationId xmlns:p14="http://schemas.microsoft.com/office/powerpoint/2010/main" val="3036188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105841</TotalTime>
  <Words>2685</Words>
  <Application>Microsoft Macintosh PowerPoint</Application>
  <PresentationFormat>On-screen Show (4:3)</PresentationFormat>
  <Paragraphs>620</Paragraphs>
  <Slides>57</Slides>
  <Notes>22</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Data Semantics and Semantic Annotation</vt:lpstr>
      <vt:lpstr>Learning Objectives</vt:lpstr>
      <vt:lpstr>PowerPoint Presentation</vt:lpstr>
      <vt:lpstr>PowerPoint Presentation</vt:lpstr>
      <vt:lpstr>Semantics can help</vt:lpstr>
      <vt:lpstr>Semantics can help</vt:lpstr>
      <vt:lpstr>Semantics can help</vt:lpstr>
      <vt:lpstr>Semantics Challenges</vt:lpstr>
      <vt:lpstr>How can formal ontology help</vt:lpstr>
      <vt:lpstr>Epistemology</vt:lpstr>
      <vt:lpstr>Ontology</vt:lpstr>
      <vt:lpstr>Semantics can help</vt:lpstr>
      <vt:lpstr>Semantics can help</vt:lpstr>
      <vt:lpstr>CONCEPTS</vt:lpstr>
      <vt:lpstr>CONCEPT: Forest</vt:lpstr>
      <vt:lpstr>Why formal definitions?</vt:lpstr>
      <vt:lpstr>Example: studying emission sinks from forestry activities:</vt:lpstr>
      <vt:lpstr>PowerPoint Presentation</vt:lpstr>
      <vt:lpstr>PowerPoint Presentation</vt:lpstr>
      <vt:lpstr>LOGIC</vt:lpstr>
      <vt:lpstr>Logical proposition</vt:lpstr>
      <vt:lpstr>Binary logic</vt:lpstr>
      <vt:lpstr>Related to Set Theory</vt:lpstr>
      <vt:lpstr>Ternary logic</vt:lpstr>
      <vt:lpstr>…fast forward 2500 years</vt:lpstr>
      <vt:lpstr>The Semantic Web</vt:lpstr>
      <vt:lpstr> LOTS OF DATA!</vt:lpstr>
      <vt:lpstr> Some Semantic Concepts</vt:lpstr>
      <vt:lpstr> Semantic Standards</vt:lpstr>
      <vt:lpstr>How can ontologies help?</vt:lpstr>
      <vt:lpstr>Semantic Data Integration</vt:lpstr>
      <vt:lpstr> Some Semantic Concepts</vt:lpstr>
      <vt:lpstr> Some Semantic Concepts</vt:lpstr>
      <vt:lpstr> Example biodiversity data</vt:lpstr>
      <vt:lpstr>PowerPoint Presentation</vt:lpstr>
      <vt:lpstr>PowerPoint Presentation</vt:lpstr>
      <vt:lpstr>RDF-izing (triplifying) a Table</vt:lpstr>
      <vt:lpstr>Linked (Open) Data– LOD for the Web: </vt:lpstr>
      <vt:lpstr>The Semantic Web</vt:lpstr>
      <vt:lpstr>OWL   “Web Ontology Language”</vt:lpstr>
      <vt:lpstr>What is an ontology?</vt:lpstr>
      <vt:lpstr>How can ontologies help?</vt:lpstr>
      <vt:lpstr>How can ontologies help?</vt:lpstr>
      <vt:lpstr>How can ontologies help?</vt:lpstr>
      <vt:lpstr>How can ontologies help?</vt:lpstr>
      <vt:lpstr>DataONE/KNB/SONet/Semtools Semantic Approach</vt:lpstr>
      <vt:lpstr>Definition of Plant Height (TO)</vt:lpstr>
      <vt:lpstr>Semantic Annotation</vt:lpstr>
      <vt:lpstr>Semantic annotation</vt:lpstr>
      <vt:lpstr>Enabling Semantic Annotation</vt:lpstr>
      <vt:lpstr>Enabling Semantic Annotation</vt:lpstr>
      <vt:lpstr>Hiding the complexity</vt:lpstr>
      <vt:lpstr>Open Annotation Ontology*</vt:lpstr>
      <vt:lpstr>Design Pattern--Observational Data Model</vt:lpstr>
      <vt:lpstr>Developing and evaluating ontologies</vt:lpstr>
      <vt:lpstr>How We Will Get There </vt:lpstr>
      <vt:lpstr>Conclusion</vt:lpstr>
    </vt:vector>
  </TitlesOfParts>
  <Company>UC Davis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Shawn Bowes</dc:creator>
  <cp:lastModifiedBy>Mark Schildhauer</cp:lastModifiedBy>
  <cp:revision>1541</cp:revision>
  <cp:lastPrinted>2010-11-23T19:03:09Z</cp:lastPrinted>
  <dcterms:created xsi:type="dcterms:W3CDTF">2010-12-07T03:26:57Z</dcterms:created>
  <dcterms:modified xsi:type="dcterms:W3CDTF">2014-07-28T14:32:25Z</dcterms:modified>
</cp:coreProperties>
</file>